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29" r:id="rId1"/>
  </p:sldMasterIdLst>
  <p:notesMasterIdLst>
    <p:notesMasterId r:id="rId36"/>
  </p:notesMasterIdLst>
  <p:handoutMasterIdLst>
    <p:handoutMasterId r:id="rId37"/>
  </p:handoutMasterIdLst>
  <p:sldIdLst>
    <p:sldId id="256" r:id="rId2"/>
    <p:sldId id="289" r:id="rId3"/>
    <p:sldId id="257" r:id="rId4"/>
    <p:sldId id="260" r:id="rId5"/>
    <p:sldId id="258" r:id="rId6"/>
    <p:sldId id="261" r:id="rId7"/>
    <p:sldId id="259" r:id="rId8"/>
    <p:sldId id="262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63" r:id="rId18"/>
    <p:sldId id="276" r:id="rId19"/>
    <p:sldId id="277" r:id="rId20"/>
    <p:sldId id="264" r:id="rId21"/>
    <p:sldId id="278" r:id="rId22"/>
    <p:sldId id="265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66" r:id="rId31"/>
    <p:sldId id="286" r:id="rId32"/>
    <p:sldId id="267" r:id="rId33"/>
    <p:sldId id="287" r:id="rId34"/>
    <p:sldId id="288" r:id="rId3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3537"/>
    <a:srgbClr val="1467AC"/>
    <a:srgbClr val="F6B459"/>
    <a:srgbClr val="1BA148"/>
    <a:srgbClr val="FAFAFA"/>
    <a:srgbClr val="E3E7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9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304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19" d="100"/>
          <a:sy n="119" d="100"/>
        </p:scale>
        <p:origin x="4992" y="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3EE666F-1F77-39E9-F47A-6C1CA502C10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820C1903-5D20-EECE-6598-15EAE0B2A4B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E6564-8B40-4A29-BACC-A8E7B99C09F0}" type="datetimeFigureOut">
              <a:rPr lang="it-IT" smtClean="0"/>
              <a:t>04/11/2024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ECD079E-FD41-0B1E-A9D6-AC5ED384FD4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688DAFA-36AC-C4DF-7313-F14A19441D5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E3A6B4-9F22-4ED0-8F3D-134FB48F7D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8288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005F63-FAF9-4F55-B55B-B35D2DFECA4E}" type="datetimeFigureOut">
              <a:rPr lang="it-IT" smtClean="0"/>
              <a:t>04/11/2024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5C918-E4C2-4DFF-AE76-C38D0933A58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94244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2000569"/>
            <a:ext cx="8791575" cy="2048668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4234181"/>
            <a:ext cx="8791575" cy="473550"/>
          </a:xfrm>
        </p:spPr>
        <p:txBody>
          <a:bodyPr>
            <a:normAutofit/>
          </a:bodyPr>
          <a:lstStyle>
            <a:lvl1pPr marL="0" indent="0" algn="l">
              <a:buNone/>
              <a:defRPr sz="2000" cap="none" baseline="0">
                <a:solidFill>
                  <a:srgbClr val="1BA148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6B2ACC6-4262-A7C3-BBE2-EE5A806936A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14"/>
          <a:stretch/>
        </p:blipFill>
        <p:spPr bwMode="auto">
          <a:xfrm>
            <a:off x="4661671" y="1182292"/>
            <a:ext cx="3221080" cy="72580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F0CD9815-7E5C-384D-9AEC-1CFA7772EB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75" r="70618"/>
          <a:stretch/>
        </p:blipFill>
        <p:spPr bwMode="auto">
          <a:xfrm>
            <a:off x="10389600" y="6039860"/>
            <a:ext cx="1620000" cy="63814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72FD8674-BC2A-1E09-92F7-1A29CBD7A52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75" r="70618"/>
          <a:stretch/>
        </p:blipFill>
        <p:spPr bwMode="auto">
          <a:xfrm flipH="1" flipV="1">
            <a:off x="180000" y="180000"/>
            <a:ext cx="1620000" cy="6381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magine 3" descr="Immagine che contiene testo, Carattere, simbolo, logo&#10;&#10;Descrizione generata automaticamente">
            <a:extLst>
              <a:ext uri="{FF2B5EF4-FFF2-40B4-BE49-F238E27FC236}">
                <a16:creationId xmlns:a16="http://schemas.microsoft.com/office/drawing/2014/main" id="{76D5A4C3-C389-269C-CF1E-C60691AD5CF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250" y="5179914"/>
            <a:ext cx="28575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2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>
            <a:extLst>
              <a:ext uri="{FF2B5EF4-FFF2-40B4-BE49-F238E27FC236}">
                <a16:creationId xmlns:a16="http://schemas.microsoft.com/office/drawing/2014/main" id="{002B9862-4D66-DDB9-6947-81ABEE8CFBBD}"/>
              </a:ext>
            </a:extLst>
          </p:cNvPr>
          <p:cNvSpPr/>
          <p:nvPr userDrawn="1"/>
        </p:nvSpPr>
        <p:spPr>
          <a:xfrm>
            <a:off x="407194" y="1528757"/>
            <a:ext cx="11351419" cy="171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156" y="5400161"/>
            <a:ext cx="11215687" cy="757751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8156" y="750093"/>
            <a:ext cx="11215688" cy="4395141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rgbClr val="F6B459">
                <a:alpha val="60000"/>
              </a:srgbClr>
            </a:solidFill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it-IT"/>
              <a:t>Fare clic sull'icona per inserire un'immagine</a:t>
            </a:r>
            <a:endParaRPr lang="en-US" dirty="0"/>
          </a:p>
        </p:txBody>
      </p: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D56B1769-FB37-65F6-EB1D-51CF7E02D355}"/>
              </a:ext>
            </a:extLst>
          </p:cNvPr>
          <p:cNvCxnSpPr>
            <a:cxnSpLocks/>
          </p:cNvCxnSpPr>
          <p:nvPr userDrawn="1"/>
        </p:nvCxnSpPr>
        <p:spPr>
          <a:xfrm>
            <a:off x="488156" y="5272698"/>
            <a:ext cx="11215688" cy="0"/>
          </a:xfrm>
          <a:prstGeom prst="line">
            <a:avLst/>
          </a:prstGeom>
          <a:ln w="19050">
            <a:solidFill>
              <a:srgbClr val="1BA1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CA6FC89-BB9F-6A2E-50B4-8CC554F0E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Base | Sessione 1: Introduzione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EB5FE0-0B72-0219-5826-5880D9AA5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45099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8156" y="2647344"/>
            <a:ext cx="3619499" cy="351056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39CA84C2-BED7-20B4-004E-1FCA437DD7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</p:spPr>
        <p:txBody>
          <a:bodyPr/>
          <a:lstStyle/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CC720B0-E170-F661-BE1D-868B168025D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88156" y="1700216"/>
            <a:ext cx="361949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5D3BF90A-6046-8512-1673-88868084AF14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8081440" y="2647344"/>
            <a:ext cx="3619499" cy="351056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24A7A994-5DEB-C1C9-ED12-EE8EEA50D3F4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4286250" y="2647343"/>
            <a:ext cx="3619499" cy="351056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E52C3060-BDD1-DC73-15D5-FF0E88E406C7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4286250" y="1700215"/>
            <a:ext cx="361949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CFBEFE32-6DC8-6C6B-E932-B565E8B5FCFB}"/>
              </a:ext>
            </a:extLst>
          </p:cNvPr>
          <p:cNvSpPr>
            <a:spLocks noGrp="1"/>
          </p:cNvSpPr>
          <p:nvPr>
            <p:ph type="body" idx="21"/>
          </p:nvPr>
        </p:nvSpPr>
        <p:spPr>
          <a:xfrm>
            <a:off x="8093345" y="1700216"/>
            <a:ext cx="361949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CD88941-D6D8-205C-9DF7-E614036E2CBC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it-IT" dirty="0"/>
              <a:t>Corso Excel Base | Sessione 1: Introduzione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6B2F3FF-1DE3-C8BA-8BEB-1B1782C29D65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627095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onne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39CA84C2-BED7-20B4-004E-1FCA437DD7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5D3BF90A-6046-8512-1673-88868084AF14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8081440" y="5306589"/>
            <a:ext cx="3619499" cy="8513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CFBEFE32-6DC8-6C6B-E932-B565E8B5FCFB}"/>
              </a:ext>
            </a:extLst>
          </p:cNvPr>
          <p:cNvSpPr>
            <a:spLocks noGrp="1"/>
          </p:cNvSpPr>
          <p:nvPr>
            <p:ph type="body" idx="21"/>
          </p:nvPr>
        </p:nvSpPr>
        <p:spPr>
          <a:xfrm>
            <a:off x="8081440" y="4359461"/>
            <a:ext cx="361949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BB125C73-8F0B-DEF8-4851-AAE7B09CB173}"/>
              </a:ext>
            </a:extLst>
          </p:cNvPr>
          <p:cNvSpPr>
            <a:spLocks noGrp="1" noChangeAspect="1"/>
          </p:cNvSpPr>
          <p:nvPr>
            <p:ph type="pic" idx="1"/>
          </p:nvPr>
        </p:nvSpPr>
        <p:spPr>
          <a:xfrm>
            <a:off x="8081439" y="1700215"/>
            <a:ext cx="3622403" cy="2536030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rgbClr val="F6B459">
                <a:alpha val="60000"/>
              </a:srgbClr>
            </a:solidFill>
            <a:miter lim="800000"/>
          </a:ln>
          <a:effectLst/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E3FE112-BC1E-B0D3-89E9-90666CCEF208}"/>
              </a:ext>
            </a:extLst>
          </p:cNvPr>
          <p:cNvSpPr>
            <a:spLocks noGrp="1" noChangeAspect="1"/>
          </p:cNvSpPr>
          <p:nvPr>
            <p:ph type="pic" idx="22"/>
          </p:nvPr>
        </p:nvSpPr>
        <p:spPr>
          <a:xfrm>
            <a:off x="4284797" y="1700215"/>
            <a:ext cx="3622403" cy="2536030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rgbClr val="F6B459">
                <a:alpha val="60000"/>
              </a:srgbClr>
            </a:solidFill>
            <a:miter lim="800000"/>
          </a:ln>
          <a:effectLst/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520840CE-467E-DBB0-7D8B-111D392F55BC}"/>
              </a:ext>
            </a:extLst>
          </p:cNvPr>
          <p:cNvSpPr>
            <a:spLocks noGrp="1"/>
          </p:cNvSpPr>
          <p:nvPr>
            <p:ph type="body" sz="half" idx="23"/>
          </p:nvPr>
        </p:nvSpPr>
        <p:spPr>
          <a:xfrm>
            <a:off x="4284797" y="5306589"/>
            <a:ext cx="3619499" cy="8513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B6D4966F-C6AF-D82E-169B-40A0F18D6DCF}"/>
              </a:ext>
            </a:extLst>
          </p:cNvPr>
          <p:cNvSpPr>
            <a:spLocks noGrp="1"/>
          </p:cNvSpPr>
          <p:nvPr>
            <p:ph type="body" idx="24"/>
          </p:nvPr>
        </p:nvSpPr>
        <p:spPr>
          <a:xfrm>
            <a:off x="4284797" y="4359461"/>
            <a:ext cx="361949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17FD74AD-DECE-8EA1-F01F-973DA0D98014}"/>
              </a:ext>
            </a:extLst>
          </p:cNvPr>
          <p:cNvSpPr>
            <a:spLocks noGrp="1" noChangeAspect="1"/>
          </p:cNvSpPr>
          <p:nvPr>
            <p:ph type="pic" idx="25"/>
          </p:nvPr>
        </p:nvSpPr>
        <p:spPr>
          <a:xfrm>
            <a:off x="488156" y="1712609"/>
            <a:ext cx="3622403" cy="2536030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rgbClr val="F6B459">
                <a:alpha val="60000"/>
              </a:srgbClr>
            </a:solidFill>
            <a:miter lim="800000"/>
          </a:ln>
          <a:effectLst/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704F2D4A-B50B-9B91-69A8-015DBA8648DC}"/>
              </a:ext>
            </a:extLst>
          </p:cNvPr>
          <p:cNvSpPr>
            <a:spLocks noGrp="1"/>
          </p:cNvSpPr>
          <p:nvPr>
            <p:ph type="body" sz="half" idx="26"/>
          </p:nvPr>
        </p:nvSpPr>
        <p:spPr>
          <a:xfrm>
            <a:off x="488154" y="5306589"/>
            <a:ext cx="3619499" cy="8513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8BE675D1-7021-6A15-194C-0F4316533A03}"/>
              </a:ext>
            </a:extLst>
          </p:cNvPr>
          <p:cNvSpPr>
            <a:spLocks noGrp="1"/>
          </p:cNvSpPr>
          <p:nvPr>
            <p:ph type="body" idx="27"/>
          </p:nvPr>
        </p:nvSpPr>
        <p:spPr>
          <a:xfrm>
            <a:off x="488154" y="4359461"/>
            <a:ext cx="361949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9BD5A30-8A80-A04E-E5A6-F9DA39BFEE11}"/>
              </a:ext>
            </a:extLst>
          </p:cNvPr>
          <p:cNvSpPr>
            <a:spLocks noGrp="1"/>
          </p:cNvSpPr>
          <p:nvPr>
            <p:ph type="ftr" sz="quarter" idx="29"/>
          </p:nvPr>
        </p:nvSpPr>
        <p:spPr/>
        <p:txBody>
          <a:bodyPr/>
          <a:lstStyle/>
          <a:p>
            <a:r>
              <a:rPr lang="it-IT" dirty="0"/>
              <a:t>Corso Excel Base | Sessione 1: Introduzione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B324D0E-2C55-9843-5031-7ABCA410F5E8}"/>
              </a:ext>
            </a:extLst>
          </p:cNvPr>
          <p:cNvSpPr>
            <a:spLocks noGrp="1"/>
          </p:cNvSpPr>
          <p:nvPr>
            <p:ph type="sldNum" sz="quarter" idx="30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896318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6006638-908C-1C4E-6A6E-CC9DED408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Base | Sessione 1: Introduzione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3C45535-9912-364A-AB6B-67F48E886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814031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>
            <a:extLst>
              <a:ext uri="{FF2B5EF4-FFF2-40B4-BE49-F238E27FC236}">
                <a16:creationId xmlns:a16="http://schemas.microsoft.com/office/drawing/2014/main" id="{738679AD-A47B-0233-CB31-CA194935C88B}"/>
              </a:ext>
            </a:extLst>
          </p:cNvPr>
          <p:cNvSpPr/>
          <p:nvPr userDrawn="1"/>
        </p:nvSpPr>
        <p:spPr>
          <a:xfrm>
            <a:off x="407194" y="1528757"/>
            <a:ext cx="11351419" cy="171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79844" y="750093"/>
            <a:ext cx="1524000" cy="5407819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8156" y="750094"/>
            <a:ext cx="9563100" cy="540781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5C7BA0B2-6D17-ADEA-A0DF-D59EF274B476}"/>
              </a:ext>
            </a:extLst>
          </p:cNvPr>
          <p:cNvCxnSpPr>
            <a:cxnSpLocks/>
          </p:cNvCxnSpPr>
          <p:nvPr userDrawn="1"/>
        </p:nvCxnSpPr>
        <p:spPr>
          <a:xfrm flipV="1">
            <a:off x="10179844" y="750093"/>
            <a:ext cx="0" cy="5407819"/>
          </a:xfrm>
          <a:prstGeom prst="line">
            <a:avLst/>
          </a:prstGeom>
          <a:ln w="19050">
            <a:solidFill>
              <a:srgbClr val="1BA1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8A23659A-2E00-E73F-E936-04B790FA33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Base | Sessione 1: Introduzione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93C431B-197E-1D92-8AFA-42DBD2255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63863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8F867-FA0D-592E-EEFC-844FC4482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Base | Sessione 1: Introduzione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0C0BC48-FFEF-CA9B-ACD4-7DE51F93E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91268D76-E285-8FBE-D327-C8203B9497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Fare clic per modificare lo stile del 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82986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700207"/>
            <a:ext cx="9906000" cy="2571756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none" baseline="0">
                <a:solidFill>
                  <a:srgbClr val="1BA148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5F669433-AD3A-4BE9-92A5-3910FE3D29E1}"/>
              </a:ext>
            </a:extLst>
          </p:cNvPr>
          <p:cNvSpPr/>
          <p:nvPr userDrawn="1"/>
        </p:nvSpPr>
        <p:spPr>
          <a:xfrm>
            <a:off x="407194" y="1528757"/>
            <a:ext cx="11351419" cy="171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9682165-300D-D17D-648D-CEA36B99E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Base | Sessione 1: Introduzione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E2FB9E8-D365-4AFB-DE32-C19F30428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01849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8156" y="1700216"/>
            <a:ext cx="5531643" cy="445769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700216"/>
            <a:ext cx="5531643" cy="445769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DEA7904-FD8E-E273-7793-1662614B2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Base | Sessione 1: Introduzione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7B6F6E1-6496-5BB1-A7A5-2AB885D4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586559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8156" y="2647344"/>
            <a:ext cx="5531643" cy="351056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647344"/>
            <a:ext cx="5531643" cy="3510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D743400B-5C32-4DE7-A730-8726BAC60F0B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88156" y="1700216"/>
            <a:ext cx="553164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C18159A6-FB88-C68C-25C9-7877BCA68818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6172200" y="1700216"/>
            <a:ext cx="553164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F19928CA-2909-744F-AC17-199BCDE5CB4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it-IT" dirty="0"/>
              <a:t>Corso Excel Base | Sessione 1: Introduzione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6E364A8E-6084-C28A-78A7-D6A2B4227C97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9645807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A7FFCC3-BA4A-F1B7-0FB5-769BE7783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Base | Sessione 1: Introduzione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FD29C80-2FD3-A5BB-46EB-FE5D2D393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36748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>
            <a:extLst>
              <a:ext uri="{FF2B5EF4-FFF2-40B4-BE49-F238E27FC236}">
                <a16:creationId xmlns:a16="http://schemas.microsoft.com/office/drawing/2014/main" id="{FA03A4FC-FBA5-9D4C-55B1-4BDD77347D3D}"/>
              </a:ext>
            </a:extLst>
          </p:cNvPr>
          <p:cNvSpPr/>
          <p:nvPr userDrawn="1"/>
        </p:nvSpPr>
        <p:spPr>
          <a:xfrm>
            <a:off x="407194" y="1528757"/>
            <a:ext cx="11351419" cy="171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14D9A66-AABD-38EA-DA3D-06D3C0F7F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Base | Sessione 1: Introduzione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3DD05D6-A433-51A7-01A6-8E4044E0C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36551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tangolo 14">
            <a:extLst>
              <a:ext uri="{FF2B5EF4-FFF2-40B4-BE49-F238E27FC236}">
                <a16:creationId xmlns:a16="http://schemas.microsoft.com/office/drawing/2014/main" id="{8D83DE56-03FA-BE6A-98B5-BBD4D777481F}"/>
              </a:ext>
            </a:extLst>
          </p:cNvPr>
          <p:cNvSpPr/>
          <p:nvPr userDrawn="1"/>
        </p:nvSpPr>
        <p:spPr>
          <a:xfrm>
            <a:off x="6019798" y="1528757"/>
            <a:ext cx="5738815" cy="1714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2198" y="750094"/>
            <a:ext cx="5531645" cy="5407818"/>
          </a:xfrm>
        </p:spPr>
        <p:txBody>
          <a:bodyPr anchor="ctr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5DFB245-7D98-7B42-BBD2-E484DA3A94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5" y="750094"/>
            <a:ext cx="5531643" cy="826905"/>
          </a:xfrm>
        </p:spPr>
        <p:txBody>
          <a:bodyPr anchor="ctr">
            <a:noAutofit/>
          </a:bodyPr>
          <a:lstStyle>
            <a:lvl1pPr>
              <a:defRPr sz="4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7C4080A3-40AB-C8CA-FED5-45D0E7BEDF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88156" y="1700216"/>
            <a:ext cx="5531643" cy="4457696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9E98E1E-C7D9-8209-6FB2-3B6376BF0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Base | Sessione 1: Introduzione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3DF762F-A1C9-F1F8-0673-370893321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8403377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155" y="750094"/>
            <a:ext cx="5531643" cy="826905"/>
          </a:xfrm>
        </p:spPr>
        <p:txBody>
          <a:bodyPr anchor="ctr">
            <a:noAutofit/>
          </a:bodyPr>
          <a:lstStyle>
            <a:lvl1pPr>
              <a:defRPr sz="4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8156" y="1700216"/>
            <a:ext cx="5531643" cy="4457696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E58393E8-7B3E-D007-7DF6-437DF9872020}"/>
              </a:ext>
            </a:extLst>
          </p:cNvPr>
          <p:cNvSpPr/>
          <p:nvPr userDrawn="1"/>
        </p:nvSpPr>
        <p:spPr>
          <a:xfrm>
            <a:off x="6019798" y="1528757"/>
            <a:ext cx="5738815" cy="1714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72199" y="750094"/>
            <a:ext cx="5531644" cy="5407818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rgbClr val="F6B459">
                <a:alpha val="60000"/>
              </a:srgbClr>
            </a:solidFill>
            <a:miter lim="800000"/>
          </a:ln>
          <a:effectLst/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8728E96-4B3F-A089-7C9D-AA5DBCDB8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Base | Sessione 1: Introduzione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2A8E7AB-894C-1368-A026-430FA1999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8699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8156" y="1700216"/>
            <a:ext cx="11215688" cy="44576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8156" y="6312875"/>
            <a:ext cx="9084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none" baseline="0">
                <a:solidFill>
                  <a:srgbClr val="1BA148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it-IT" dirty="0"/>
              <a:t>Corso Excel Base | Sessione 1: Introduzione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52207" y="6310311"/>
            <a:ext cx="6578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EA3537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50" name="Immagine 49">
            <a:extLst>
              <a:ext uri="{FF2B5EF4-FFF2-40B4-BE49-F238E27FC236}">
                <a16:creationId xmlns:a16="http://schemas.microsoft.com/office/drawing/2014/main" id="{F42DB563-5D47-118F-23C9-F7D4903D699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75" r="70618"/>
          <a:stretch/>
        </p:blipFill>
        <p:spPr bwMode="auto">
          <a:xfrm>
            <a:off x="10389600" y="6039860"/>
            <a:ext cx="1620000" cy="6381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" name="Immagine 50">
            <a:extLst>
              <a:ext uri="{FF2B5EF4-FFF2-40B4-BE49-F238E27FC236}">
                <a16:creationId xmlns:a16="http://schemas.microsoft.com/office/drawing/2014/main" id="{458B65C4-5B55-37C0-F3C1-AA8A5F5927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75" r="70618"/>
          <a:stretch/>
        </p:blipFill>
        <p:spPr bwMode="auto">
          <a:xfrm flipH="1" flipV="1">
            <a:off x="180000" y="180000"/>
            <a:ext cx="1620000" cy="63814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3" name="Connettore diritto 52">
            <a:extLst>
              <a:ext uri="{FF2B5EF4-FFF2-40B4-BE49-F238E27FC236}">
                <a16:creationId xmlns:a16="http://schemas.microsoft.com/office/drawing/2014/main" id="{0ABD6444-930E-4E27-BEC0-6A19B7D981CC}"/>
              </a:ext>
            </a:extLst>
          </p:cNvPr>
          <p:cNvCxnSpPr>
            <a:cxnSpLocks/>
          </p:cNvCxnSpPr>
          <p:nvPr userDrawn="1"/>
        </p:nvCxnSpPr>
        <p:spPr>
          <a:xfrm>
            <a:off x="488156" y="1576999"/>
            <a:ext cx="11215688" cy="0"/>
          </a:xfrm>
          <a:prstGeom prst="line">
            <a:avLst/>
          </a:prstGeom>
          <a:ln w="19050">
            <a:solidFill>
              <a:srgbClr val="1BA1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5468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30" r:id="rId1"/>
    <p:sldLayoutId id="2147484331" r:id="rId2"/>
    <p:sldLayoutId id="2147484332" r:id="rId3"/>
    <p:sldLayoutId id="2147484333" r:id="rId4"/>
    <p:sldLayoutId id="2147484347" r:id="rId5"/>
    <p:sldLayoutId id="2147484335" r:id="rId6"/>
    <p:sldLayoutId id="2147484336" r:id="rId7"/>
    <p:sldLayoutId id="2147484337" r:id="rId8"/>
    <p:sldLayoutId id="2147484338" r:id="rId9"/>
    <p:sldLayoutId id="2147484339" r:id="rId10"/>
    <p:sldLayoutId id="2147484343" r:id="rId11"/>
    <p:sldLayoutId id="2147484348" r:id="rId12"/>
    <p:sldLayoutId id="2147484345" r:id="rId13"/>
    <p:sldLayoutId id="2147484346" r:id="rId14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cap="none" baseline="0">
          <a:solidFill>
            <a:srgbClr val="1467AC"/>
          </a:solidFill>
          <a:latin typeface="Calibri Light" panose="020F0302020204030204" pitchFamily="34" charset="0"/>
          <a:ea typeface="Calibri Light" panose="020F0302020204030204" pitchFamily="34" charset="0"/>
          <a:cs typeface="Calibri Light" panose="020F03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rgbClr val="1467AC"/>
        </a:buClr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libri Light" panose="020F0302020204030204" pitchFamily="34" charset="0"/>
          <a:ea typeface="Calibri Light" panose="020F0302020204030204" pitchFamily="34" charset="0"/>
          <a:cs typeface="Calibri Light" panose="020F030202020403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rgbClr val="1BA148"/>
        </a:buClr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 Light" panose="020F0302020204030204" pitchFamily="34" charset="0"/>
          <a:ea typeface="Calibri Light" panose="020F0302020204030204" pitchFamily="34" charset="0"/>
          <a:cs typeface="Calibri Light" panose="020F030202020403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rgbClr val="E3E768"/>
        </a:buClr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 Light" panose="020F0302020204030204" pitchFamily="34" charset="0"/>
          <a:ea typeface="Calibri Light" panose="020F0302020204030204" pitchFamily="34" charset="0"/>
          <a:cs typeface="Calibri Light" panose="020F030202020403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rgbClr val="F6B459"/>
        </a:buClr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alibri Light" panose="020F0302020204030204" pitchFamily="34" charset="0"/>
          <a:ea typeface="Calibri Light" panose="020F0302020204030204" pitchFamily="34" charset="0"/>
          <a:cs typeface="Calibri Light" panose="020F030202020403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rgbClr val="EA3537"/>
        </a:buClr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alibri Light" panose="020F0302020204030204" pitchFamily="34" charset="0"/>
          <a:ea typeface="Calibri Light" panose="020F0302020204030204" pitchFamily="34" charset="0"/>
          <a:cs typeface="Calibri Light" panose="020F0302020204030204" pitchFamily="34" charset="0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.sv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7BA9CEE-0D37-91EC-7ABE-3D07F778F55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Corso Excel Base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303FD84-C014-36E4-8E40-30EA1F71E04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>Sessione 1: Introduzione</a:t>
            </a:r>
          </a:p>
        </p:txBody>
      </p:sp>
    </p:spTree>
    <p:extLst>
      <p:ext uri="{BB962C8B-B14F-4D97-AF65-F5344CB8AC3E}">
        <p14:creationId xmlns:p14="http://schemas.microsoft.com/office/powerpoint/2010/main" val="6215786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9A0F65-C6C5-CEAD-5A3B-93F1A0F1C4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04E20E84-D1D5-090F-8F4C-58705584EC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Menu</a:t>
            </a: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38585AE0-1308-983B-AD9E-11A64D700C9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800" dirty="0"/>
              <a:t>Suddiviso in schede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Schede predefinite: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Home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Inserisci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Layout di pagina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Formule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Dati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Revisione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Visualizza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Guida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800" dirty="0"/>
              <a:t>Personalizzabile da: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"File" &gt; "Opzioni" &gt; "Personalizzazione barra multifunzione"</a:t>
            </a:r>
          </a:p>
        </p:txBody>
      </p:sp>
      <p:pic>
        <p:nvPicPr>
          <p:cNvPr id="9" name="Segnaposto immagine 8" descr="Immagine che contiene testo, schermata, software, schermo&#10;&#10;Descrizione generata automaticamente">
            <a:extLst>
              <a:ext uri="{FF2B5EF4-FFF2-40B4-BE49-F238E27FC236}">
                <a16:creationId xmlns:a16="http://schemas.microsoft.com/office/drawing/2014/main" id="{B6E1BC4C-A8CE-433A-82C3-A370C67C60D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" b="65"/>
          <a:stretch>
            <a:fillRect/>
          </a:stretch>
        </p:blipFill>
        <p:spPr/>
      </p:pic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BBECC077-BAEA-4162-AC97-5806A92EEE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1: Introduzione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3FE849B-35CC-9F9C-5C65-D9D39F932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10</a:t>
            </a:fld>
            <a:endParaRPr lang="it-IT" dirty="0"/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97DB3137-1469-4AED-6221-BA5C1C03FD79}"/>
              </a:ext>
            </a:extLst>
          </p:cNvPr>
          <p:cNvSpPr/>
          <p:nvPr/>
        </p:nvSpPr>
        <p:spPr>
          <a:xfrm>
            <a:off x="6221338" y="1098134"/>
            <a:ext cx="5435126" cy="824670"/>
          </a:xfrm>
          <a:prstGeom prst="rect">
            <a:avLst/>
          </a:prstGeom>
          <a:noFill/>
          <a:ln>
            <a:solidFill>
              <a:srgbClr val="EA353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58548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A78E58-3983-9FBE-2D57-B0A0C03666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5C2DA7D2-DB90-C2F8-3D95-B7CC78762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Casella nome</a:t>
            </a: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1F1634EC-AF8D-41A7-7432-679163C384ED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Riporta l'identificativo della cella selezionata (se sono selezionate più celle riporta l'identificativo della prima in alto a destra)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Mentre seleziono (tenendo premuto il tasto sinistro del mouse o il tasto maiuscolo) indica il numero delle righe e delle colonne selezionate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Consente di selezionare i nomi definiti nella Cartella di lavoro</a:t>
            </a:r>
          </a:p>
        </p:txBody>
      </p:sp>
      <p:pic>
        <p:nvPicPr>
          <p:cNvPr id="9" name="Segnaposto immagine 8" descr="Immagine che contiene testo, schermata, software, schermo&#10;&#10;Descrizione generata automaticamente">
            <a:extLst>
              <a:ext uri="{FF2B5EF4-FFF2-40B4-BE49-F238E27FC236}">
                <a16:creationId xmlns:a16="http://schemas.microsoft.com/office/drawing/2014/main" id="{B3ED070D-3835-2009-BB02-9C0AEC91306D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" b="65"/>
          <a:stretch>
            <a:fillRect/>
          </a:stretch>
        </p:blipFill>
        <p:spPr/>
      </p:pic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D8F428BE-9A75-1DE8-6CE6-823EB04BD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1: Introduzione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399CEC4-7147-4093-0AF7-97B249870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11</a:t>
            </a:fld>
            <a:endParaRPr lang="it-IT" dirty="0"/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DBCB3550-9DD4-0096-C10F-DEFE0A8ED098}"/>
              </a:ext>
            </a:extLst>
          </p:cNvPr>
          <p:cNvSpPr/>
          <p:nvPr/>
        </p:nvSpPr>
        <p:spPr>
          <a:xfrm>
            <a:off x="6217066" y="1939895"/>
            <a:ext cx="1563880" cy="192282"/>
          </a:xfrm>
          <a:prstGeom prst="rect">
            <a:avLst/>
          </a:prstGeom>
          <a:noFill/>
          <a:ln>
            <a:solidFill>
              <a:srgbClr val="EA353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84958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275AC7-7D24-9021-2D8D-69DBE5F4B7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3AFC82B0-BE1E-28B5-1A39-5D61999C50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Barra della formula</a:t>
            </a: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BD775861-FC64-5706-4E50-422A23AB405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Riporta l'eventuale formula presente nella cella selezionata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Permette di accedere all'inserimento guidato della formula (comando "Inserisci funzione")</a:t>
            </a:r>
          </a:p>
        </p:txBody>
      </p:sp>
      <p:pic>
        <p:nvPicPr>
          <p:cNvPr id="9" name="Segnaposto immagine 8" descr="Immagine che contiene testo, schermata, software, schermo&#10;&#10;Descrizione generata automaticamente">
            <a:extLst>
              <a:ext uri="{FF2B5EF4-FFF2-40B4-BE49-F238E27FC236}">
                <a16:creationId xmlns:a16="http://schemas.microsoft.com/office/drawing/2014/main" id="{4FE3B8D4-7E64-B338-56EE-0F6E6C78B363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" b="65"/>
          <a:stretch>
            <a:fillRect/>
          </a:stretch>
        </p:blipFill>
        <p:spPr/>
      </p:pic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0F5BF87-FF44-0DEE-F9B5-0B4BF809F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1: Introduzione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CF2EEB2-8844-B141-A9C3-130F20DE2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12</a:t>
            </a:fld>
            <a:endParaRPr lang="it-IT" dirty="0"/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8650AA1D-6C4E-B2ED-F04A-BBC38037AC9C}"/>
              </a:ext>
            </a:extLst>
          </p:cNvPr>
          <p:cNvSpPr/>
          <p:nvPr/>
        </p:nvSpPr>
        <p:spPr>
          <a:xfrm>
            <a:off x="7857858" y="1931349"/>
            <a:ext cx="3811424" cy="213645"/>
          </a:xfrm>
          <a:prstGeom prst="rect">
            <a:avLst/>
          </a:prstGeom>
          <a:noFill/>
          <a:ln>
            <a:solidFill>
              <a:srgbClr val="EA353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940764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6B5FCB-93A4-D002-0101-310D50E6CA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CD38F243-EF19-F9A5-26B6-FEDDF0DCA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Area di lavoro</a:t>
            </a: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E9D3E647-A8CC-FB27-5E74-5E3E65E29A1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Suddivisa in righe e colonne</a:t>
            </a:r>
          </a:p>
        </p:txBody>
      </p:sp>
      <p:pic>
        <p:nvPicPr>
          <p:cNvPr id="9" name="Segnaposto immagine 8" descr="Immagine che contiene testo, schermata, software, schermo&#10;&#10;Descrizione generata automaticamente">
            <a:extLst>
              <a:ext uri="{FF2B5EF4-FFF2-40B4-BE49-F238E27FC236}">
                <a16:creationId xmlns:a16="http://schemas.microsoft.com/office/drawing/2014/main" id="{E25C6284-CAB9-47D2-1E79-E8F9BFACE6C6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" b="65"/>
          <a:stretch>
            <a:fillRect/>
          </a:stretch>
        </p:blipFill>
        <p:spPr/>
      </p:pic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D890709E-E4C4-07F1-8CC7-1B93026F60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1: Introduzione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85DEEC4-A7B3-0D5C-DB2A-E3959C481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13</a:t>
            </a:fld>
            <a:endParaRPr lang="it-IT" dirty="0"/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EBAFDE5B-2768-6D3A-73BE-7CF07EA13C84}"/>
              </a:ext>
            </a:extLst>
          </p:cNvPr>
          <p:cNvSpPr/>
          <p:nvPr/>
        </p:nvSpPr>
        <p:spPr>
          <a:xfrm>
            <a:off x="6172199" y="2136448"/>
            <a:ext cx="5385988" cy="3674692"/>
          </a:xfrm>
          <a:prstGeom prst="rect">
            <a:avLst/>
          </a:prstGeom>
          <a:noFill/>
          <a:ln>
            <a:solidFill>
              <a:srgbClr val="EA353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890950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6B5FCB-93A4-D002-0101-310D50E6CA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CD38F243-EF19-F9A5-26B6-FEDDF0DCA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5" y="750094"/>
            <a:ext cx="5531643" cy="826905"/>
          </a:xfrm>
        </p:spPr>
        <p:txBody>
          <a:bodyPr/>
          <a:lstStyle/>
          <a:p>
            <a:r>
              <a:rPr lang="it-IT" dirty="0"/>
              <a:t>Visualizzazioni e zoom</a:t>
            </a: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E9D3E647-A8CC-FB27-5E74-5E3E65E29A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88156" y="1700216"/>
            <a:ext cx="5531643" cy="4457696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Consente di selezionare diverse visualizzazioni dell'area di lavoro: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Normale (visualizzazione predefinita)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Pagina e layout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Anteprima interruzioni di pagina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Consente di regolare lo zoom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pic>
        <p:nvPicPr>
          <p:cNvPr id="9" name="Segnaposto immagine 8" descr="Immagine che contiene testo, schermata, software, schermo&#10;&#10;Descrizione generata automaticamente">
            <a:extLst>
              <a:ext uri="{FF2B5EF4-FFF2-40B4-BE49-F238E27FC236}">
                <a16:creationId xmlns:a16="http://schemas.microsoft.com/office/drawing/2014/main" id="{E25C6284-CAB9-47D2-1E79-E8F9BFACE6C6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" b="65"/>
          <a:stretch/>
        </p:blipFill>
        <p:spPr>
          <a:xfrm>
            <a:off x="6172199" y="750094"/>
            <a:ext cx="5531644" cy="5407818"/>
          </a:xfrm>
        </p:spPr>
      </p:pic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D890709E-E4C4-07F1-8CC7-1B93026F60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8156" y="6312875"/>
            <a:ext cx="9084468" cy="365125"/>
          </a:xfrm>
        </p:spPr>
        <p:txBody>
          <a:bodyPr/>
          <a:lstStyle/>
          <a:p>
            <a:r>
              <a:rPr lang="it-IT"/>
              <a:t>Corso Excel Base | Sessione 1: Introduzione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85DEEC4-A7B3-0D5C-DB2A-E3959C481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2207" y="6310311"/>
            <a:ext cx="657810" cy="365125"/>
          </a:xfrm>
        </p:spPr>
        <p:txBody>
          <a:bodyPr/>
          <a:lstStyle/>
          <a:p>
            <a:fld id="{A79FA404-C19B-45E8-91BD-19A91B7F52A8}" type="slidenum">
              <a:rPr lang="it-IT" smtClean="0"/>
              <a:pPr/>
              <a:t>14</a:t>
            </a:fld>
            <a:endParaRPr lang="it-IT" dirty="0"/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EBAFDE5B-2768-6D3A-73BE-7CF07EA13C84}"/>
              </a:ext>
            </a:extLst>
          </p:cNvPr>
          <p:cNvSpPr/>
          <p:nvPr/>
        </p:nvSpPr>
        <p:spPr>
          <a:xfrm flipV="1">
            <a:off x="9699477" y="5990602"/>
            <a:ext cx="1909984" cy="185662"/>
          </a:xfrm>
          <a:prstGeom prst="rect">
            <a:avLst/>
          </a:prstGeom>
          <a:noFill/>
          <a:ln>
            <a:solidFill>
              <a:srgbClr val="EA353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73641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6B5FCB-93A4-D002-0101-310D50E6CA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CD38F243-EF19-F9A5-26B6-FEDDF0DCA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Barra di stato</a:t>
            </a: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E9D3E647-A8CC-FB27-5E74-5E3E65E29A1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Consente di visualizzare numerose informazioni contestuali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Personalizzabile tramite "Clic destro"</a:t>
            </a:r>
          </a:p>
        </p:txBody>
      </p:sp>
      <p:pic>
        <p:nvPicPr>
          <p:cNvPr id="9" name="Segnaposto immagine 8" descr="Immagine che contiene testo, schermata, software, schermo&#10;&#10;Descrizione generata automaticamente">
            <a:extLst>
              <a:ext uri="{FF2B5EF4-FFF2-40B4-BE49-F238E27FC236}">
                <a16:creationId xmlns:a16="http://schemas.microsoft.com/office/drawing/2014/main" id="{E25C6284-CAB9-47D2-1E79-E8F9BFACE6C6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" b="65"/>
          <a:stretch>
            <a:fillRect/>
          </a:stretch>
        </p:blipFill>
        <p:spPr/>
      </p:pic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D890709E-E4C4-07F1-8CC7-1B93026F60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1: Introduzione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85DEEC4-A7B3-0D5C-DB2A-E3959C481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15</a:t>
            </a:fld>
            <a:endParaRPr lang="it-IT" dirty="0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B38A3E7A-C612-72BF-5F96-604C3F4CBD56}"/>
              </a:ext>
            </a:extLst>
          </p:cNvPr>
          <p:cNvSpPr/>
          <p:nvPr/>
        </p:nvSpPr>
        <p:spPr>
          <a:xfrm flipH="1" flipV="1">
            <a:off x="6172199" y="5990602"/>
            <a:ext cx="3527278" cy="185662"/>
          </a:xfrm>
          <a:prstGeom prst="rect">
            <a:avLst/>
          </a:prstGeom>
          <a:noFill/>
          <a:ln>
            <a:solidFill>
              <a:srgbClr val="EA353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55888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6B5FCB-93A4-D002-0101-310D50E6CA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CD38F243-EF19-F9A5-26B6-FEDDF0DCA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Menu contestuale</a:t>
            </a: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E9D3E647-A8CC-FB27-5E74-5E3E65E29A1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Consente di accedere rapidamente ad alcune opzioni di formattazione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Consente di accedere a numerosi comandi contestuali (es. Taglia, Copia, Incolla)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D890709E-E4C4-07F1-8CC7-1B93026F60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1: Introduzione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85DEEC4-A7B3-0D5C-DB2A-E3959C481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16</a:t>
            </a:fld>
            <a:endParaRPr lang="it-IT" dirty="0"/>
          </a:p>
        </p:txBody>
      </p:sp>
      <p:pic>
        <p:nvPicPr>
          <p:cNvPr id="11" name="Segnaposto immagine 10" descr="Immagine che contiene testo, schermata, software, Software multimediale&#10;&#10;Descrizione generata automaticamente">
            <a:extLst>
              <a:ext uri="{FF2B5EF4-FFF2-40B4-BE49-F238E27FC236}">
                <a16:creationId xmlns:a16="http://schemas.microsoft.com/office/drawing/2014/main" id="{19C9FD0A-2054-DF25-4D6B-64DB5FC03664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" b="6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020547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3598D3-1C09-76D2-CFC6-74E75CDE0B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3B30D65-4A73-34DB-6E0B-989902C676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>
                <a:uFill>
                  <a:solidFill>
                    <a:srgbClr val="EA3537"/>
                  </a:solidFill>
                </a:uFill>
              </a:rPr>
              <a:t>Aprire un Excel</a:t>
            </a:r>
          </a:p>
          <a:p>
            <a:r>
              <a:rPr lang="it-IT" dirty="0"/>
              <a:t>Formati di file</a:t>
            </a:r>
          </a:p>
          <a:p>
            <a:r>
              <a:rPr lang="it-IT" dirty="0"/>
              <a:t>Ambiente di lavoro</a:t>
            </a:r>
          </a:p>
          <a:p>
            <a:r>
              <a:rPr lang="it-IT" u="sng" dirty="0">
                <a:uFill>
                  <a:solidFill>
                    <a:srgbClr val="EA3537"/>
                  </a:solidFill>
                </a:uFill>
              </a:rPr>
              <a:t>La cella</a:t>
            </a:r>
          </a:p>
          <a:p>
            <a:r>
              <a:rPr lang="it-IT" dirty="0"/>
              <a:t>Il foglio di lavoro</a:t>
            </a:r>
          </a:p>
          <a:p>
            <a:r>
              <a:rPr lang="it-IT" dirty="0"/>
              <a:t>Data input</a:t>
            </a:r>
          </a:p>
          <a:p>
            <a:r>
              <a:rPr lang="it-IT" dirty="0"/>
              <a:t>Opzioni di Excel</a:t>
            </a:r>
          </a:p>
          <a:p>
            <a:r>
              <a:rPr lang="it-IT" dirty="0"/>
              <a:t>Guida di Excel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D68C336-9D45-18E5-1993-89FB6E4C5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17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4C32C17D-418F-EA09-926B-E1852A1C44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Agenda</a:t>
            </a:r>
          </a:p>
        </p:txBody>
      </p:sp>
      <p:sp>
        <p:nvSpPr>
          <p:cNvPr id="13" name="Segnaposto piè di pagina 12">
            <a:extLst>
              <a:ext uri="{FF2B5EF4-FFF2-40B4-BE49-F238E27FC236}">
                <a16:creationId xmlns:a16="http://schemas.microsoft.com/office/drawing/2014/main" id="{50AF3EB3-8CD3-0066-65E0-4944F3EC8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1: Introduzione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830314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AFB236-7221-342F-C008-27DCBBC8BF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65E1D1AB-EBAD-8DF6-725C-864DB1D59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Indicizzazione</a:t>
            </a: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C241CE5E-25FB-150D-E20D-AE33E63D2D0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La cella è indicizzata (identificata da Excel tramite un codice) sulla base 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Lettera identificativa della colonna (da "A" a "XFD")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Lettera identificativa della riga (da "1" a "1.048.576")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L'identificativo della cella selezionata è mostrato nella "Casella nome"</a:t>
            </a:r>
          </a:p>
        </p:txBody>
      </p:sp>
      <p:pic>
        <p:nvPicPr>
          <p:cNvPr id="9" name="Segnaposto immagine 8" descr="Immagine che contiene testo, schermata, software, schermo&#10;&#10;Descrizione generata automaticamente">
            <a:extLst>
              <a:ext uri="{FF2B5EF4-FFF2-40B4-BE49-F238E27FC236}">
                <a16:creationId xmlns:a16="http://schemas.microsoft.com/office/drawing/2014/main" id="{D2DADA2A-E6DE-222E-486D-97A775BA6B32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" b="65"/>
          <a:stretch>
            <a:fillRect/>
          </a:stretch>
        </p:blipFill>
        <p:spPr/>
      </p:pic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CB452A5E-BF33-8CBD-BF13-E170B0CDF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1: Introduzione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97F4AC1-68F6-4148-A372-164030F80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18</a:t>
            </a:fld>
            <a:endParaRPr lang="it-IT" dirty="0"/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E9E80F26-517B-C75D-79D5-4A8F7116E474}"/>
              </a:ext>
            </a:extLst>
          </p:cNvPr>
          <p:cNvSpPr/>
          <p:nvPr/>
        </p:nvSpPr>
        <p:spPr>
          <a:xfrm>
            <a:off x="6217066" y="1939895"/>
            <a:ext cx="1563880" cy="192282"/>
          </a:xfrm>
          <a:prstGeom prst="rect">
            <a:avLst/>
          </a:prstGeom>
          <a:noFill/>
          <a:ln>
            <a:solidFill>
              <a:srgbClr val="EA353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1708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DABFFF-D914-28F3-6080-EF7CBED80A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44927A5B-6E60-8D9F-CFAE-A152DAD7D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Estremi del foglio</a:t>
            </a: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2746076A-8450-F980-5FEF-F7471D9129D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 posizionarsi sull'ultima colonna: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CTRL + &gt;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 posizionarsi sull'ultima riga: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CTRL + ˅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 posizionarsi sulla prima colonna: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CTRL + &lt;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 posizionarsi sulla prima riga: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CTRL + ˄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24CB4A2-D51A-E75C-DCDB-A72536080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1: Introduzione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BC6E6EF-1BBA-5153-01C3-9FB3F317D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19</a:t>
            </a:fld>
            <a:endParaRPr lang="it-IT" dirty="0"/>
          </a:p>
        </p:txBody>
      </p:sp>
      <p:pic>
        <p:nvPicPr>
          <p:cNvPr id="11" name="Segnaposto immagine 10" descr="Immagine che contiene testo, schermata, software, schermo&#10;&#10;Descrizione generata automaticamente">
            <a:extLst>
              <a:ext uri="{FF2B5EF4-FFF2-40B4-BE49-F238E27FC236}">
                <a16:creationId xmlns:a16="http://schemas.microsoft.com/office/drawing/2014/main" id="{00173A02-3362-665E-28D4-298F8F5844DD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" b="65"/>
          <a:stretch>
            <a:fillRect/>
          </a:stretch>
        </p:blipFill>
        <p:spPr/>
      </p:pic>
      <p:sp>
        <p:nvSpPr>
          <p:cNvPr id="2" name="Rettangolo 1">
            <a:extLst>
              <a:ext uri="{FF2B5EF4-FFF2-40B4-BE49-F238E27FC236}">
                <a16:creationId xmlns:a16="http://schemas.microsoft.com/office/drawing/2014/main" id="{75C4BC83-5B31-C8FA-98B3-7EC9B37E6BCB}"/>
              </a:ext>
            </a:extLst>
          </p:cNvPr>
          <p:cNvSpPr/>
          <p:nvPr/>
        </p:nvSpPr>
        <p:spPr>
          <a:xfrm>
            <a:off x="6217066" y="1939895"/>
            <a:ext cx="1563880" cy="192282"/>
          </a:xfrm>
          <a:prstGeom prst="rect">
            <a:avLst/>
          </a:prstGeom>
          <a:noFill/>
          <a:ln>
            <a:solidFill>
              <a:srgbClr val="EA353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38153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DC99790D-866B-9306-8930-3D290D3FE3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u="sng" dirty="0">
                <a:uFill>
                  <a:solidFill>
                    <a:srgbClr val="FF0000"/>
                  </a:solidFill>
                </a:uFill>
              </a:rPr>
              <a:t>Sessione 1: Introduzione</a:t>
            </a:r>
          </a:p>
          <a:p>
            <a:r>
              <a:rPr lang="it-IT" dirty="0"/>
              <a:t>Sessione 2: Formule principali</a:t>
            </a:r>
          </a:p>
          <a:p>
            <a:r>
              <a:rPr lang="it-IT" dirty="0"/>
              <a:t>Sessione 3: Visualizzazione e formattazione, lavorare con i dati</a:t>
            </a:r>
          </a:p>
          <a:p>
            <a:r>
              <a:rPr lang="it-IT" dirty="0"/>
              <a:t>Sessione 4: Grafici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D87294F-5161-9C0F-DDD7-12FCAA20CD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1: Introduzione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B6D2A36-E69A-E6E7-F3F7-E0CD97875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2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6A702257-C7EA-6533-F1D6-6F5684F699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Programma del Corso</a:t>
            </a:r>
          </a:p>
        </p:txBody>
      </p:sp>
    </p:spTree>
    <p:extLst>
      <p:ext uri="{BB962C8B-B14F-4D97-AF65-F5344CB8AC3E}">
        <p14:creationId xmlns:p14="http://schemas.microsoft.com/office/powerpoint/2010/main" val="38398801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6D0934-44B9-DA17-27D2-C6CADBA4D1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F9BBD6E-2501-B80B-C0F3-F1D3FC213E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>
                <a:uFill>
                  <a:solidFill>
                    <a:srgbClr val="EA3537"/>
                  </a:solidFill>
                </a:uFill>
              </a:rPr>
              <a:t>Aprire un Excel</a:t>
            </a:r>
          </a:p>
          <a:p>
            <a:r>
              <a:rPr lang="it-IT" dirty="0"/>
              <a:t>Formati di file</a:t>
            </a:r>
          </a:p>
          <a:p>
            <a:r>
              <a:rPr lang="it-IT" dirty="0"/>
              <a:t>Ambiente di lavoro</a:t>
            </a:r>
          </a:p>
          <a:p>
            <a:r>
              <a:rPr lang="it-IT" dirty="0"/>
              <a:t>La cella</a:t>
            </a:r>
          </a:p>
          <a:p>
            <a:r>
              <a:rPr lang="it-IT" u="sng" dirty="0">
                <a:uFill>
                  <a:solidFill>
                    <a:srgbClr val="EA3537"/>
                  </a:solidFill>
                </a:uFill>
              </a:rPr>
              <a:t>Il foglio di lavoro</a:t>
            </a:r>
          </a:p>
          <a:p>
            <a:r>
              <a:rPr lang="it-IT" dirty="0"/>
              <a:t>Data input</a:t>
            </a:r>
          </a:p>
          <a:p>
            <a:r>
              <a:rPr lang="it-IT" dirty="0"/>
              <a:t>Opzioni di Excel</a:t>
            </a:r>
          </a:p>
          <a:p>
            <a:r>
              <a:rPr lang="it-IT" dirty="0"/>
              <a:t>Guida di Excel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A3223E2-3BCC-7EBC-17E9-2284FE93D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20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B3C5F379-201F-81C0-D81F-98EC7ED8C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Agenda</a:t>
            </a:r>
          </a:p>
        </p:txBody>
      </p:sp>
      <p:sp>
        <p:nvSpPr>
          <p:cNvPr id="13" name="Segnaposto piè di pagina 12">
            <a:extLst>
              <a:ext uri="{FF2B5EF4-FFF2-40B4-BE49-F238E27FC236}">
                <a16:creationId xmlns:a16="http://schemas.microsoft.com/office/drawing/2014/main" id="{D7FE3C34-1AA6-A984-B10A-0D00D83E4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1: Introduzione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999282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908FF1F-AACE-2E6F-3459-1D379AED7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Il foglio di lavoro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CCC963F-3623-F08A-7207-9B4F180A9FCD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 aggiungere un foglio: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Clic destro sull'etichetta del foglio + Inserisci…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Cliccare su "+"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 eliminare un foglio: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Clic destro sull'etichetta del foglio + Elimina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 rinominare un foglio: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Clic destro sull'etichetta del foglio + Rinomina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Doppio clic sul nome del foglio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 nascondere un foglio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Clic destro sull'etichetta del foglio + Nascondi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 scoprire un foglio</a:t>
            </a:r>
          </a:p>
          <a:p>
            <a:pPr marL="800100" lvl="1" indent="-342900">
              <a:buFont typeface="+mj-lt"/>
              <a:buAutoNum type="arabicPeriod"/>
            </a:pPr>
            <a:r>
              <a:rPr lang="it-IT" dirty="0"/>
              <a:t>Clic destro sull'etichetta del foglio + Scopri…</a:t>
            </a:r>
          </a:p>
          <a:p>
            <a:pPr marL="800100" lvl="1" indent="-342900">
              <a:buFont typeface="+mj-lt"/>
              <a:buAutoNum type="arabicPeriod"/>
            </a:pPr>
            <a:r>
              <a:rPr lang="it-IT" dirty="0"/>
              <a:t>Selezionare il foglio da scoprire</a:t>
            </a:r>
          </a:p>
          <a:p>
            <a:pPr marL="800100" lvl="1" indent="-342900">
              <a:buFont typeface="+mj-lt"/>
              <a:buAutoNum type="arabicPeriod"/>
            </a:pPr>
            <a:r>
              <a:rPr lang="it-IT" dirty="0"/>
              <a:t>OK</a:t>
            </a:r>
          </a:p>
        </p:txBody>
      </p:sp>
      <p:pic>
        <p:nvPicPr>
          <p:cNvPr id="8" name="Segnaposto immagine 7" descr="Immagine che contiene testo, schermata, software, Software multimediale&#10;&#10;Descrizione generata automaticamente">
            <a:extLst>
              <a:ext uri="{FF2B5EF4-FFF2-40B4-BE49-F238E27FC236}">
                <a16:creationId xmlns:a16="http://schemas.microsoft.com/office/drawing/2014/main" id="{D44AFD38-F9B3-1DC7-CEBE-3086058DBFCC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" b="65"/>
          <a:stretch>
            <a:fillRect/>
          </a:stretch>
        </p:blipFill>
        <p:spPr/>
      </p:pic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C516EB5-7559-02C2-8153-3E04BB4E7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1: Introduzione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A20FE37-39EE-E1B3-0276-E59E4CC1DF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21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241732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584EDD-8356-3077-AF8D-C627F1794F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6EC03AE-BC77-9AC8-B179-49BD57E43B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>
                <a:uFill>
                  <a:solidFill>
                    <a:srgbClr val="EA3537"/>
                  </a:solidFill>
                </a:uFill>
              </a:rPr>
              <a:t>Aprire un Excel</a:t>
            </a:r>
          </a:p>
          <a:p>
            <a:r>
              <a:rPr lang="it-IT" dirty="0"/>
              <a:t>Formati di file</a:t>
            </a:r>
          </a:p>
          <a:p>
            <a:r>
              <a:rPr lang="it-IT" dirty="0"/>
              <a:t>Ambiente di lavoro</a:t>
            </a:r>
          </a:p>
          <a:p>
            <a:r>
              <a:rPr lang="it-IT" dirty="0"/>
              <a:t>La cella</a:t>
            </a:r>
          </a:p>
          <a:p>
            <a:r>
              <a:rPr lang="it-IT" dirty="0"/>
              <a:t>Il foglio di lavoro</a:t>
            </a:r>
          </a:p>
          <a:p>
            <a:r>
              <a:rPr lang="it-IT" u="sng" dirty="0">
                <a:uFill>
                  <a:solidFill>
                    <a:srgbClr val="EA3537"/>
                  </a:solidFill>
                </a:uFill>
              </a:rPr>
              <a:t>Data input</a:t>
            </a:r>
          </a:p>
          <a:p>
            <a:r>
              <a:rPr lang="it-IT" dirty="0"/>
              <a:t>Opzioni di Excel</a:t>
            </a:r>
          </a:p>
          <a:p>
            <a:r>
              <a:rPr lang="it-IT" dirty="0"/>
              <a:t>Guida di Excel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D04A3FF-5821-E745-43E7-89FD6FA38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22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2F36A7A9-7FB3-358C-07BA-A53D177CE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Agenda</a:t>
            </a:r>
          </a:p>
        </p:txBody>
      </p:sp>
      <p:sp>
        <p:nvSpPr>
          <p:cNvPr id="13" name="Segnaposto piè di pagina 12">
            <a:extLst>
              <a:ext uri="{FF2B5EF4-FFF2-40B4-BE49-F238E27FC236}">
                <a16:creationId xmlns:a16="http://schemas.microsoft.com/office/drawing/2014/main" id="{2D795527-8DF3-501D-D7EC-3FFCCEFAE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1: Introduzione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29520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69C7AA8F-7F9B-4FBB-2344-5E7897F6DC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Numeri</a:t>
            </a:r>
          </a:p>
          <a:p>
            <a:r>
              <a:rPr lang="it-IT" dirty="0"/>
              <a:t>Testo</a:t>
            </a:r>
          </a:p>
          <a:p>
            <a:r>
              <a:rPr lang="it-IT" dirty="0"/>
              <a:t>Date</a:t>
            </a:r>
          </a:p>
          <a:p>
            <a:r>
              <a:rPr lang="it-IT" dirty="0"/>
              <a:t>Ore</a:t>
            </a:r>
          </a:p>
          <a:p>
            <a:r>
              <a:rPr lang="it-IT" dirty="0"/>
              <a:t>Formule</a:t>
            </a:r>
          </a:p>
          <a:p>
            <a:r>
              <a:rPr lang="it-IT" dirty="0"/>
              <a:t>Riferimenti (sono formule)</a:t>
            </a:r>
          </a:p>
          <a:p>
            <a:endParaRPr lang="it-IT" dirty="0"/>
          </a:p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ESERCIZIO</a:t>
            </a:r>
          </a:p>
          <a:p>
            <a:r>
              <a:rPr lang="it-IT" i="1" dirty="0"/>
              <a:t>Inseriamo una formula</a:t>
            </a:r>
          </a:p>
          <a:p>
            <a:r>
              <a:rPr lang="it-IT" i="1" dirty="0"/>
              <a:t>Inseriamo un riferimento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55B7B05D-6017-A741-7776-015325FD7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1: Introduzione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DF05007-022C-3A18-D4FA-3D9382688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23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25C52D16-A383-C5C6-90D1-3CEA075A56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Cosa può contenere una cella</a:t>
            </a:r>
          </a:p>
        </p:txBody>
      </p:sp>
    </p:spTree>
    <p:extLst>
      <p:ext uri="{BB962C8B-B14F-4D97-AF65-F5344CB8AC3E}">
        <p14:creationId xmlns:p14="http://schemas.microsoft.com/office/powerpoint/2010/main" val="38355324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egnaposto contenuto 11">
            <a:extLst>
              <a:ext uri="{FF2B5EF4-FFF2-40B4-BE49-F238E27FC236}">
                <a16:creationId xmlns:a16="http://schemas.microsoft.com/office/drawing/2014/main" id="{F9D997CA-2C36-F6CD-7A2C-94BB78BA66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/>
              <a:t>Per ridimensionare una colonna:</a:t>
            </a:r>
          </a:p>
          <a:p>
            <a:pPr lvl="1"/>
            <a:r>
              <a:rPr lang="it-IT" dirty="0"/>
              <a:t>Clic destro sull'intestazione di colonna + Larghezza colonne… + </a:t>
            </a:r>
            <a:r>
              <a:rPr lang="it-IT" i="1" dirty="0"/>
              <a:t>Inserire la larghezza desiderata</a:t>
            </a:r>
          </a:p>
          <a:p>
            <a:pPr lvl="1"/>
            <a:r>
              <a:rPr lang="it-IT" dirty="0"/>
              <a:t>Doppio clic sul bordo della colonna (nell'intestazione di colonna)</a:t>
            </a:r>
          </a:p>
          <a:p>
            <a:r>
              <a:rPr lang="it-IT" dirty="0"/>
              <a:t>Per ridimensionare una riga:</a:t>
            </a:r>
          </a:p>
          <a:p>
            <a:pPr lvl="1"/>
            <a:r>
              <a:rPr lang="it-IT" dirty="0"/>
              <a:t>Clic destro sull'intestazione di riga + Altezza righe… + </a:t>
            </a:r>
            <a:r>
              <a:rPr lang="it-IT" i="1" dirty="0"/>
              <a:t>Inserire l'altezza desiderata</a:t>
            </a:r>
          </a:p>
          <a:p>
            <a:pPr lvl="1"/>
            <a:r>
              <a:rPr lang="it-IT" dirty="0"/>
              <a:t>Doppio clic sul bordo della riga (nell'intestazione di riga)</a:t>
            </a:r>
          </a:p>
          <a:p>
            <a:endParaRPr lang="it-IT" dirty="0"/>
          </a:p>
          <a:p>
            <a:r>
              <a:rPr lang="it-IT" dirty="0"/>
              <a:t>Si può fare contemporaneamente su più righe e più colonne</a:t>
            </a:r>
          </a:p>
          <a:p>
            <a:endParaRPr lang="it-IT" dirty="0"/>
          </a:p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ESERCIZIO</a:t>
            </a:r>
          </a:p>
          <a:p>
            <a:r>
              <a:rPr lang="it-IT" i="1" dirty="0"/>
              <a:t>Ridimensioniamo una colonna</a:t>
            </a:r>
            <a:endParaRPr lang="it-IT" dirty="0"/>
          </a:p>
          <a:p>
            <a:endParaRPr lang="it-IT" dirty="0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EEA7BC75-FD38-FE47-8228-597339A419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1: Introduzione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0C43015-CFD0-DD27-340C-703E19FA9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24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49869250-68C6-760C-CAFA-62D45712E4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Ridimensionare righe e colonne</a:t>
            </a:r>
          </a:p>
        </p:txBody>
      </p:sp>
    </p:spTree>
    <p:extLst>
      <p:ext uri="{BB962C8B-B14F-4D97-AF65-F5344CB8AC3E}">
        <p14:creationId xmlns:p14="http://schemas.microsoft.com/office/powerpoint/2010/main" val="32634303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77DED0B-2C81-24E4-723C-B73106FF5D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Copia e incolla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792E074-0884-3F7D-B23C-298D3560C32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Si può fare: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Dal menu contestuale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Dalla scheda home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Con gli </a:t>
            </a:r>
            <a:r>
              <a:rPr lang="it-IT" dirty="0" err="1"/>
              <a:t>shortcut</a:t>
            </a:r>
            <a:r>
              <a:rPr lang="it-IT" dirty="0"/>
              <a:t> da tastiera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Shortcut</a:t>
            </a:r>
            <a:r>
              <a:rPr lang="it-IT" dirty="0"/>
              <a:t> da tastiera: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Copia: CTRL + 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Incolla: CTRL + 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Diverse opzioni in "Incolla speciale…"; esempio: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Incolla Formule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Incolla Valori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Incolla Formattazione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Trasponi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ESERCIZIO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Proviamo i diversi tipi di "Incolla"</a:t>
            </a:r>
            <a:endParaRPr lang="it-IT" dirty="0"/>
          </a:p>
        </p:txBody>
      </p:sp>
      <p:pic>
        <p:nvPicPr>
          <p:cNvPr id="8" name="Segnaposto immagine 7" descr="Immagine che contiene testo, schermata, software, Icona del computer&#10;&#10;Descrizione generata automaticamente">
            <a:extLst>
              <a:ext uri="{FF2B5EF4-FFF2-40B4-BE49-F238E27FC236}">
                <a16:creationId xmlns:a16="http://schemas.microsoft.com/office/drawing/2014/main" id="{55F09545-5589-E70B-5595-BA694E0224AB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" b="65"/>
          <a:stretch>
            <a:fillRect/>
          </a:stretch>
        </p:blipFill>
        <p:spPr/>
      </p:pic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5988E96-5D8D-93D7-FE55-40EE5FE6D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1: Introduzione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D7D8808-A34D-D3C8-ADE8-D0235FAF3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25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967785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85912566-07C5-C0B6-5D0E-0975106171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Per spostare una cella:</a:t>
            </a:r>
          </a:p>
          <a:p>
            <a:pPr lvl="1"/>
            <a:r>
              <a:rPr lang="it-IT" dirty="0"/>
              <a:t>Posizionarsi sul bordo della cella e spostarla</a:t>
            </a:r>
          </a:p>
          <a:p>
            <a:r>
              <a:rPr lang="it-IT" dirty="0"/>
              <a:t>Per trascinare una cella:</a:t>
            </a:r>
          </a:p>
          <a:p>
            <a:pPr lvl="1"/>
            <a:r>
              <a:rPr lang="it-IT" dirty="0"/>
              <a:t>Posizionarsi nell'angolo inferiore destro della cella e trascinare</a:t>
            </a:r>
          </a:p>
          <a:p>
            <a:r>
              <a:rPr lang="it-IT" dirty="0"/>
              <a:t>Il trascinamento:</a:t>
            </a:r>
          </a:p>
          <a:p>
            <a:pPr lvl="1"/>
            <a:r>
              <a:rPr lang="it-IT" dirty="0"/>
              <a:t>Copia il contenuto della cella</a:t>
            </a:r>
          </a:p>
          <a:p>
            <a:pPr lvl="1"/>
            <a:r>
              <a:rPr lang="it-IT" dirty="0"/>
              <a:t>Può essere fatto in orizzontale o in verticale, non in diagonale</a:t>
            </a:r>
          </a:p>
          <a:p>
            <a:endParaRPr lang="it-IT" dirty="0"/>
          </a:p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ESERCIZIO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Spostiamo una cella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Trasciniamo una cella</a:t>
            </a:r>
            <a:endParaRPr lang="it-IT" dirty="0"/>
          </a:p>
          <a:p>
            <a:endParaRPr lang="it-IT" dirty="0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D623C1FF-48CC-58C2-85CA-D7BE2A3CE0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1: Introduzione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D6833F8-376F-5BDE-977B-B1200ADDF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26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738320F7-5E7B-1824-0292-B0ADE9D5B1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Spostare e trascinare</a:t>
            </a:r>
          </a:p>
        </p:txBody>
      </p:sp>
    </p:spTree>
    <p:extLst>
      <p:ext uri="{BB962C8B-B14F-4D97-AF65-F5344CB8AC3E}">
        <p14:creationId xmlns:p14="http://schemas.microsoft.com/office/powerpoint/2010/main" val="36191583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E7D8878-2E3F-0CB3-F972-C6870A8E6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Riempimento automatico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14BF277-BF4C-56EE-2AA6-66B68F6C784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Dopo aver trascinato cliccare su "Ricopia serie"</a:t>
            </a:r>
            <a:br>
              <a:rPr lang="it-IT" dirty="0"/>
            </a:br>
            <a:r>
              <a:rPr lang="it-IT" dirty="0"/>
              <a:t>(di default l'opzione selezionata è "Copia celle")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 aggiungere elenchi personalizzati: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File &gt; Opzioni &gt; Impostazioni avanzate &gt; Modifica elenchi personalizzati…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ESERCIZIO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Ricopiamo una serie numerica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Ricopiamo una serie di date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Ricopiamo una serie di giorni della settimana (sia estesi che abbreviati)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Ricopiamo una serie di mesi(sia estesi che abbreviati)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Modifichiamo gli elenchi personalizzati per far ricopiare una serie di giorni della settimana in inglese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C2BDA38-6972-749D-BB3A-22E6C8EE6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1: Introduzione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59AFC07-700C-B725-6367-AF34EC621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27</a:t>
            </a:fld>
            <a:endParaRPr lang="it-IT" dirty="0"/>
          </a:p>
        </p:txBody>
      </p:sp>
      <p:pic>
        <p:nvPicPr>
          <p:cNvPr id="12" name="Segnaposto immagine 11" descr="Immagine che contiene testo, schermata, software, computer&#10;&#10;Descrizione generata automaticamente">
            <a:extLst>
              <a:ext uri="{FF2B5EF4-FFF2-40B4-BE49-F238E27FC236}">
                <a16:creationId xmlns:a16="http://schemas.microsoft.com/office/drawing/2014/main" id="{A484BF93-B631-9DD3-08CB-0CC12DB81539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" b="6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57148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87D73BA-806C-FE9F-77E6-DFE53FFA41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Trova e seleziona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1CEDAF6-6832-024B-1F7C-EE50D4780DA3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 selezionare un elenco intero: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Elenco verticale:</a:t>
            </a:r>
          </a:p>
          <a:p>
            <a:pPr marL="1200150" lvl="2" indent="-285750">
              <a:buFont typeface="+mj-lt"/>
              <a:buAutoNum type="arabicPeriod"/>
            </a:pPr>
            <a:r>
              <a:rPr lang="it-IT" dirty="0"/>
              <a:t>Ci posizioniamo nella prima cella dell'elenco</a:t>
            </a:r>
          </a:p>
          <a:p>
            <a:pPr marL="1200150" lvl="2" indent="-285750">
              <a:buFont typeface="+mj-lt"/>
              <a:buAutoNum type="arabicPeriod"/>
            </a:pPr>
            <a:r>
              <a:rPr lang="it-IT" dirty="0"/>
              <a:t>CTRL + MAIUSC + ˅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Elenco orizzontale:</a:t>
            </a:r>
          </a:p>
          <a:p>
            <a:pPr marL="1200150" lvl="2" indent="-285750">
              <a:buFont typeface="+mj-lt"/>
              <a:buAutoNum type="arabicPeriod"/>
            </a:pPr>
            <a:r>
              <a:rPr lang="it-IT" dirty="0"/>
              <a:t>Ci posizioniamo nella prima cella dell'elenco</a:t>
            </a:r>
          </a:p>
          <a:p>
            <a:pPr marL="1200150" lvl="2" indent="-285750">
              <a:buFont typeface="+mj-lt"/>
              <a:buAutoNum type="arabicPeriod"/>
            </a:pPr>
            <a:r>
              <a:rPr lang="it-IT" dirty="0"/>
              <a:t>CTRL + MAIUSC + &gt;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 ricercare: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Home &gt; Trova e seleziona &gt; Trova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CTRL + MAIUSC + 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ESERCIZIO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Base_Sessione</a:t>
            </a:r>
            <a:r>
              <a:rPr lang="it-IT" i="1" dirty="0"/>
              <a:t> 1_Tabella clienti.xlsx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Selezioniamo tutti i clienti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Troviamo "Boris Rossi"</a:t>
            </a:r>
          </a:p>
        </p:txBody>
      </p:sp>
      <p:pic>
        <p:nvPicPr>
          <p:cNvPr id="8" name="Segnaposto immagine 7" descr="Immagine che contiene testo, schermata, software, schermo&#10;&#10;Descrizione generata automaticamente">
            <a:extLst>
              <a:ext uri="{FF2B5EF4-FFF2-40B4-BE49-F238E27FC236}">
                <a16:creationId xmlns:a16="http://schemas.microsoft.com/office/drawing/2014/main" id="{4AA55B1F-EDE1-C5C4-F7BE-45FCE7E53D40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" b="65"/>
          <a:stretch>
            <a:fillRect/>
          </a:stretch>
        </p:blipFill>
        <p:spPr/>
      </p:pic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6247809-96D4-C0D7-211A-7D0A7D80E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1: Introduzione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F570EA4-2484-1688-7CA0-90360455C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28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348357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A1F0D377-01D9-1ACB-DBF9-ED2D9F40E0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Ordinare i dati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322CBD5-2575-4892-A142-A456E38EE57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 ordinare i dati: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Clic destro &gt; Ordina &gt; </a:t>
            </a:r>
            <a:r>
              <a:rPr lang="it-IT" i="1" dirty="0"/>
              <a:t>Selezionare l'ordinamento desiderato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 ordinare sulla base di più colonne: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Clic destro &gt; Ordina &gt; Ordinamento personalizzato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 impostare il filtro: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Home &gt; Ordina e filtra &gt; Filtro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ESERCIZIO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Base_Sessione</a:t>
            </a:r>
            <a:r>
              <a:rPr lang="it-IT" i="1" dirty="0"/>
              <a:t> 1_Tabella clienti.xlsx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Ordinare la tabella in base alla colonna "Clienti"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Ordinare la tabella in base alla colonna "ID"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Ordinare la tabella in base alle colonne "Città" e "Clienti"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Impostare il filtro per la tabella</a:t>
            </a:r>
          </a:p>
        </p:txBody>
      </p:sp>
      <p:pic>
        <p:nvPicPr>
          <p:cNvPr id="9" name="Segnaposto immagine 8" descr="Immagine che contiene testo, schermata, software, schermo&#10;&#10;Descrizione generata automaticamente">
            <a:extLst>
              <a:ext uri="{FF2B5EF4-FFF2-40B4-BE49-F238E27FC236}">
                <a16:creationId xmlns:a16="http://schemas.microsoft.com/office/drawing/2014/main" id="{1EC59093-EBBA-9047-7718-A170E249838D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" r="90"/>
          <a:stretch>
            <a:fillRect/>
          </a:stretch>
        </p:blipFill>
        <p:spPr/>
      </p:pic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43E221C-FC7B-1F48-F246-EE5B15C10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1: Introduzione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A94F209-A67C-7E7A-6B8F-5F1FB9E39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29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070023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4278EB6-6569-3FEA-474D-F0CF5F3EDE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Aprire un Excel</a:t>
            </a:r>
          </a:p>
          <a:p>
            <a:r>
              <a:rPr lang="it-IT" dirty="0"/>
              <a:t>Formati di file</a:t>
            </a:r>
          </a:p>
          <a:p>
            <a:r>
              <a:rPr lang="it-IT" dirty="0"/>
              <a:t>Ambiente di lavoro</a:t>
            </a:r>
          </a:p>
          <a:p>
            <a:r>
              <a:rPr lang="it-IT" dirty="0"/>
              <a:t>La cella</a:t>
            </a:r>
          </a:p>
          <a:p>
            <a:r>
              <a:rPr lang="it-IT" dirty="0"/>
              <a:t>Il foglio di lavoro</a:t>
            </a:r>
          </a:p>
          <a:p>
            <a:r>
              <a:rPr lang="it-IT" dirty="0"/>
              <a:t>Data input</a:t>
            </a:r>
          </a:p>
          <a:p>
            <a:r>
              <a:rPr lang="it-IT" dirty="0"/>
              <a:t>Opzioni di Excel</a:t>
            </a:r>
          </a:p>
          <a:p>
            <a:r>
              <a:rPr lang="it-IT" dirty="0"/>
              <a:t>Guida di Excel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A26CD00-DDF7-A00D-5BCB-05F137332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3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61F9A605-1C70-2B58-EE24-27E26A6B35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Agenda</a:t>
            </a:r>
          </a:p>
        </p:txBody>
      </p:sp>
      <p:sp>
        <p:nvSpPr>
          <p:cNvPr id="13" name="Segnaposto piè di pagina 12">
            <a:extLst>
              <a:ext uri="{FF2B5EF4-FFF2-40B4-BE49-F238E27FC236}">
                <a16:creationId xmlns:a16="http://schemas.microsoft.com/office/drawing/2014/main" id="{0B7E06F6-55FA-5B69-225C-C3C1EDDCB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1: Introduzione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4462543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D67678-07C2-B35C-CCD5-30F4775AE2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8A78E2F-F71E-F629-7535-8A3629E9AF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>
                <a:uFill>
                  <a:solidFill>
                    <a:srgbClr val="EA3537"/>
                  </a:solidFill>
                </a:uFill>
              </a:rPr>
              <a:t>Aprire un Excel</a:t>
            </a:r>
          </a:p>
          <a:p>
            <a:r>
              <a:rPr lang="it-IT" dirty="0"/>
              <a:t>Formati di file</a:t>
            </a:r>
          </a:p>
          <a:p>
            <a:r>
              <a:rPr lang="it-IT" dirty="0"/>
              <a:t>Ambiente di lavoro</a:t>
            </a:r>
          </a:p>
          <a:p>
            <a:r>
              <a:rPr lang="it-IT" dirty="0"/>
              <a:t>La cella</a:t>
            </a:r>
          </a:p>
          <a:p>
            <a:r>
              <a:rPr lang="it-IT" dirty="0"/>
              <a:t>Il foglio di lavoro</a:t>
            </a:r>
          </a:p>
          <a:p>
            <a:r>
              <a:rPr lang="it-IT" dirty="0"/>
              <a:t>Data input</a:t>
            </a:r>
          </a:p>
          <a:p>
            <a:r>
              <a:rPr lang="it-IT" u="sng" dirty="0">
                <a:uFill>
                  <a:solidFill>
                    <a:srgbClr val="EA3537"/>
                  </a:solidFill>
                </a:uFill>
              </a:rPr>
              <a:t>Opzioni di Excel</a:t>
            </a:r>
          </a:p>
          <a:p>
            <a:r>
              <a:rPr lang="it-IT" dirty="0"/>
              <a:t>Guida di Excel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303C04B-8C3D-861C-DC16-33C0E5C51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30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EED19400-1D7F-31CC-3AAE-B03470EEE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Agenda</a:t>
            </a:r>
          </a:p>
        </p:txBody>
      </p:sp>
      <p:sp>
        <p:nvSpPr>
          <p:cNvPr id="13" name="Segnaposto piè di pagina 12">
            <a:extLst>
              <a:ext uri="{FF2B5EF4-FFF2-40B4-BE49-F238E27FC236}">
                <a16:creationId xmlns:a16="http://schemas.microsoft.com/office/drawing/2014/main" id="{F2C87AAB-E223-10CD-680A-9B957CB850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1: Introduzione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9725098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8E4F679-041C-1265-E7FC-571D033ECB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Opzioni di Excel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3FCC400-DD08-E4FF-06BA-D0EC945C98CD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 accedere alle Opzioni di Excel andare su: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File &gt; Opzioni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F97AF19-B869-4CD3-85D0-4FDEBA3EBB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1: Introduzione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D07EA0C-2DB9-32C2-ADB0-DB6E631EA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31</a:t>
            </a:fld>
            <a:endParaRPr lang="it-IT" dirty="0"/>
          </a:p>
        </p:txBody>
      </p:sp>
      <p:pic>
        <p:nvPicPr>
          <p:cNvPr id="12" name="Segnaposto immagine 11" descr="Immagine che contiene testo, computer, schermata, software&#10;&#10;Descrizione generata automaticamente">
            <a:extLst>
              <a:ext uri="{FF2B5EF4-FFF2-40B4-BE49-F238E27FC236}">
                <a16:creationId xmlns:a16="http://schemas.microsoft.com/office/drawing/2014/main" id="{8A21264C-AFA6-930B-5C5A-2C6BF60DF7DD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" r="9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124850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D9D44D-9D0D-2722-1976-3E723D3337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6D1692D-3E73-38AE-B5E6-EF98957333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>
                <a:uFill>
                  <a:solidFill>
                    <a:srgbClr val="EA3537"/>
                  </a:solidFill>
                </a:uFill>
              </a:rPr>
              <a:t>Aprire un Excel</a:t>
            </a:r>
          </a:p>
          <a:p>
            <a:r>
              <a:rPr lang="it-IT" dirty="0"/>
              <a:t>Formati di file</a:t>
            </a:r>
          </a:p>
          <a:p>
            <a:r>
              <a:rPr lang="it-IT" dirty="0"/>
              <a:t>Ambiente di lavoro</a:t>
            </a:r>
          </a:p>
          <a:p>
            <a:r>
              <a:rPr lang="it-IT" dirty="0"/>
              <a:t>La cella</a:t>
            </a:r>
          </a:p>
          <a:p>
            <a:r>
              <a:rPr lang="it-IT" dirty="0"/>
              <a:t>Il foglio di lavoro</a:t>
            </a:r>
          </a:p>
          <a:p>
            <a:r>
              <a:rPr lang="it-IT" dirty="0"/>
              <a:t>Data input</a:t>
            </a:r>
          </a:p>
          <a:p>
            <a:r>
              <a:rPr lang="it-IT" dirty="0"/>
              <a:t>Opzioni di Excel</a:t>
            </a:r>
          </a:p>
          <a:p>
            <a:r>
              <a:rPr lang="it-IT" u="sng" dirty="0">
                <a:uFill>
                  <a:solidFill>
                    <a:srgbClr val="EA3537"/>
                  </a:solidFill>
                </a:uFill>
              </a:rPr>
              <a:t>Guida di Excel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0DB9CD2-5A56-600D-7F92-5AE960395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32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6CBE6122-86C0-1EE5-9E11-03DEE4A11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Agenda</a:t>
            </a:r>
          </a:p>
        </p:txBody>
      </p:sp>
      <p:sp>
        <p:nvSpPr>
          <p:cNvPr id="13" name="Segnaposto piè di pagina 12">
            <a:extLst>
              <a:ext uri="{FF2B5EF4-FFF2-40B4-BE49-F238E27FC236}">
                <a16:creationId xmlns:a16="http://schemas.microsoft.com/office/drawing/2014/main" id="{B588EB11-6843-4FC7-0548-E1055CCF0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1: Introduzione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5758552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AD973C9-6702-542C-76CF-63FACEDE5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Guida di Excel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F2BBD4F-8B85-C86F-1528-A136613B9150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 accedere alla Guida integrata in Excel andare su: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Guida &gt; Guida</a:t>
            </a:r>
          </a:p>
        </p:txBody>
      </p:sp>
      <p:pic>
        <p:nvPicPr>
          <p:cNvPr id="8" name="Segnaposto immagine 7" descr="Immagine che contiene testo, schermata, software, Software multimediale&#10;&#10;Descrizione generata automaticamente">
            <a:extLst>
              <a:ext uri="{FF2B5EF4-FFF2-40B4-BE49-F238E27FC236}">
                <a16:creationId xmlns:a16="http://schemas.microsoft.com/office/drawing/2014/main" id="{3CA589E3-48F1-0A46-8007-FD2E141A6B0D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" b="65"/>
          <a:stretch>
            <a:fillRect/>
          </a:stretch>
        </p:blipFill>
        <p:spPr/>
      </p:pic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72AB0EB-87D4-24B1-A321-8A90A3AEB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1: Introduzione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B48AEAF-935C-0E0C-D566-482606AE9D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33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0352008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E33DBB6-864E-C9B7-1B85-BCE745842AE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it-IT" dirty="0"/>
              <a:t>Grazie per l'attenzione</a:t>
            </a:r>
          </a:p>
        </p:txBody>
      </p:sp>
    </p:spTree>
    <p:extLst>
      <p:ext uri="{BB962C8B-B14F-4D97-AF65-F5344CB8AC3E}">
        <p14:creationId xmlns:p14="http://schemas.microsoft.com/office/powerpoint/2010/main" val="487791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4278EB6-6569-3FEA-474D-F0CF5F3EDE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u="sng" dirty="0">
                <a:uFill>
                  <a:solidFill>
                    <a:srgbClr val="EA3537"/>
                  </a:solidFill>
                </a:uFill>
              </a:rPr>
              <a:t>Aprire un Excel</a:t>
            </a:r>
          </a:p>
          <a:p>
            <a:r>
              <a:rPr lang="it-IT" dirty="0"/>
              <a:t>Formati di file</a:t>
            </a:r>
          </a:p>
          <a:p>
            <a:r>
              <a:rPr lang="it-IT" dirty="0"/>
              <a:t>Ambiente di lavoro</a:t>
            </a:r>
          </a:p>
          <a:p>
            <a:r>
              <a:rPr lang="it-IT" dirty="0"/>
              <a:t>La cella</a:t>
            </a:r>
          </a:p>
          <a:p>
            <a:r>
              <a:rPr lang="it-IT" dirty="0"/>
              <a:t>Il foglio di lavoro</a:t>
            </a:r>
          </a:p>
          <a:p>
            <a:r>
              <a:rPr lang="it-IT" dirty="0"/>
              <a:t>Data input</a:t>
            </a:r>
          </a:p>
          <a:p>
            <a:r>
              <a:rPr lang="it-IT" dirty="0"/>
              <a:t>Opzioni di Excel</a:t>
            </a:r>
          </a:p>
          <a:p>
            <a:r>
              <a:rPr lang="it-IT" dirty="0"/>
              <a:t>Guida di Excel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A26CD00-DDF7-A00D-5BCB-05F137332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4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61F9A605-1C70-2B58-EE24-27E26A6B35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Agenda</a:t>
            </a:r>
          </a:p>
        </p:txBody>
      </p:sp>
      <p:sp>
        <p:nvSpPr>
          <p:cNvPr id="13" name="Segnaposto piè di pagina 12">
            <a:extLst>
              <a:ext uri="{FF2B5EF4-FFF2-40B4-BE49-F238E27FC236}">
                <a16:creationId xmlns:a16="http://schemas.microsoft.com/office/drawing/2014/main" id="{0B7E06F6-55FA-5B69-225C-C3C1EDDCB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1: Introduzione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22260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3590414-DB16-BFDB-7A3E-710E6E41F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363" y="750888"/>
            <a:ext cx="5532437" cy="825500"/>
          </a:xfrm>
        </p:spPr>
        <p:txBody>
          <a:bodyPr>
            <a:normAutofit/>
          </a:bodyPr>
          <a:lstStyle/>
          <a:p>
            <a:r>
              <a:rPr lang="it-IT" dirty="0"/>
              <a:t>Aprire un Excel</a:t>
            </a:r>
          </a:p>
        </p:txBody>
      </p:sp>
      <p:sp>
        <p:nvSpPr>
          <p:cNvPr id="8" name="Segnaposto testo 7">
            <a:extLst>
              <a:ext uri="{FF2B5EF4-FFF2-40B4-BE49-F238E27FC236}">
                <a16:creationId xmlns:a16="http://schemas.microsoft.com/office/drawing/2014/main" id="{06EBEBB2-7FA8-301D-C390-920C96E1DD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88156" y="1700216"/>
            <a:ext cx="5531643" cy="4457696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800" dirty="0"/>
              <a:t>All’apertura si accede alla schermata "Home"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800" dirty="0"/>
              <a:t>È possibile: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600" dirty="0"/>
              <a:t>Creare una nuova Cartella di lavoro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it-IT" sz="1400" dirty="0"/>
              <a:t>Sezione "Nuovo"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it-IT" sz="1400" dirty="0"/>
              <a:t>Anche utilizzando modelli predefiniti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600" dirty="0"/>
              <a:t>Aprire file Recenti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it-IT" sz="1400" dirty="0"/>
              <a:t>Sezione "Recenti"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600" dirty="0"/>
              <a:t>Aprire file Bloccati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it-IT" sz="1400" dirty="0"/>
              <a:t>Sezione "Bloccati"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800" dirty="0"/>
              <a:t>Gestione file "Bloccati"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600" dirty="0"/>
              <a:t>Per aggiungerli: da "Recenti" cliccare su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1600" dirty="0"/>
              <a:t>Per rimuoverli: da "Recenti" o da "Bloccati" cliccare su </a:t>
            </a:r>
          </a:p>
        </p:txBody>
      </p:sp>
      <p:pic>
        <p:nvPicPr>
          <p:cNvPr id="14" name="Segnaposto immagine 13" descr="Immagine che contiene testo, schermata, software, Software multimediale&#10;&#10;Descrizione generata automaticamente">
            <a:extLst>
              <a:ext uri="{FF2B5EF4-FFF2-40B4-BE49-F238E27FC236}">
                <a16:creationId xmlns:a16="http://schemas.microsoft.com/office/drawing/2014/main" id="{23622F55-130A-B2CE-445B-8AB88390DE6D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" b="65"/>
          <a:stretch/>
        </p:blipFill>
        <p:spPr>
          <a:xfrm>
            <a:off x="6172199" y="750094"/>
            <a:ext cx="5531644" cy="5407818"/>
          </a:xfrm>
        </p:spPr>
      </p:pic>
      <p:sp>
        <p:nvSpPr>
          <p:cNvPr id="22" name="Segnaposto piè di pagina 21">
            <a:extLst>
              <a:ext uri="{FF2B5EF4-FFF2-40B4-BE49-F238E27FC236}">
                <a16:creationId xmlns:a16="http://schemas.microsoft.com/office/drawing/2014/main" id="{B3B43E35-E9C7-2B64-AF4E-0733203D8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8156" y="6312875"/>
            <a:ext cx="9084468" cy="365125"/>
          </a:xfrm>
        </p:spPr>
        <p:txBody>
          <a:bodyPr/>
          <a:lstStyle/>
          <a:p>
            <a:r>
              <a:rPr lang="it-IT"/>
              <a:t>Corso Excel Base | Sessione 1: Introduzione</a:t>
            </a: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250BAD1-8234-8092-6ED4-27E23E89F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2207" y="6310311"/>
            <a:ext cx="657810" cy="365125"/>
          </a:xfrm>
        </p:spPr>
        <p:txBody>
          <a:bodyPr/>
          <a:lstStyle/>
          <a:p>
            <a:fld id="{A79FA404-C19B-45E8-91BD-19A91B7F52A8}" type="slidenum">
              <a:rPr lang="it-IT" smtClean="0"/>
              <a:pPr/>
              <a:t>5</a:t>
            </a:fld>
            <a:endParaRPr lang="it-IT" dirty="0"/>
          </a:p>
        </p:txBody>
      </p:sp>
      <p:pic>
        <p:nvPicPr>
          <p:cNvPr id="16" name="Elemento grafico 15" descr="Puntina contorno">
            <a:extLst>
              <a:ext uri="{FF2B5EF4-FFF2-40B4-BE49-F238E27FC236}">
                <a16:creationId xmlns:a16="http://schemas.microsoft.com/office/drawing/2014/main" id="{88B2E75C-2FB7-30A2-C322-E54F010B25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>
            <a:off x="4597076" y="4533675"/>
            <a:ext cx="185871" cy="185871"/>
          </a:xfrm>
          <a:prstGeom prst="rect">
            <a:avLst/>
          </a:prstGeom>
        </p:spPr>
      </p:pic>
      <p:pic>
        <p:nvPicPr>
          <p:cNvPr id="17" name="Elemento grafico 16" descr="Puntina contorno">
            <a:extLst>
              <a:ext uri="{FF2B5EF4-FFF2-40B4-BE49-F238E27FC236}">
                <a16:creationId xmlns:a16="http://schemas.microsoft.com/office/drawing/2014/main" id="{024D9A7C-004F-233D-E4FD-8C92F977EE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>
            <a:off x="5783795" y="4818731"/>
            <a:ext cx="185871" cy="185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743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4278EB6-6569-3FEA-474D-F0CF5F3EDE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>
                <a:uFill>
                  <a:solidFill>
                    <a:srgbClr val="EA3537"/>
                  </a:solidFill>
                </a:uFill>
              </a:rPr>
              <a:t>Aprire un Excel</a:t>
            </a:r>
          </a:p>
          <a:p>
            <a:r>
              <a:rPr lang="it-IT" u="sng" dirty="0">
                <a:uFill>
                  <a:solidFill>
                    <a:srgbClr val="EA3537"/>
                  </a:solidFill>
                </a:uFill>
              </a:rPr>
              <a:t>Formati di file</a:t>
            </a:r>
          </a:p>
          <a:p>
            <a:r>
              <a:rPr lang="it-IT" dirty="0"/>
              <a:t>Ambiente di lavoro</a:t>
            </a:r>
          </a:p>
          <a:p>
            <a:r>
              <a:rPr lang="it-IT" dirty="0"/>
              <a:t>La cella</a:t>
            </a:r>
          </a:p>
          <a:p>
            <a:r>
              <a:rPr lang="it-IT" dirty="0"/>
              <a:t>Il foglio di lavoro</a:t>
            </a:r>
          </a:p>
          <a:p>
            <a:r>
              <a:rPr lang="it-IT" dirty="0"/>
              <a:t>Data input</a:t>
            </a:r>
          </a:p>
          <a:p>
            <a:r>
              <a:rPr lang="it-IT" dirty="0"/>
              <a:t>Opzioni di Excel</a:t>
            </a:r>
          </a:p>
          <a:p>
            <a:r>
              <a:rPr lang="it-IT" dirty="0"/>
              <a:t>Guida di Excel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A26CD00-DDF7-A00D-5BCB-05F137332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6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61F9A605-1C70-2B58-EE24-27E26A6B35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Agenda</a:t>
            </a:r>
          </a:p>
        </p:txBody>
      </p:sp>
      <p:sp>
        <p:nvSpPr>
          <p:cNvPr id="13" name="Segnaposto piè di pagina 12">
            <a:extLst>
              <a:ext uri="{FF2B5EF4-FFF2-40B4-BE49-F238E27FC236}">
                <a16:creationId xmlns:a16="http://schemas.microsoft.com/office/drawing/2014/main" id="{0B7E06F6-55FA-5B69-225C-C3C1EDDCB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1: Introduzione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586961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15144CD-B209-AD0E-E7CF-B0CA9B0012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</p:spPr>
        <p:txBody>
          <a:bodyPr/>
          <a:lstStyle/>
          <a:p>
            <a:r>
              <a:rPr lang="it-IT" dirty="0"/>
              <a:t>Formati di file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6A1B606-9AD7-0226-AA50-B51E20602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8156" y="6312875"/>
            <a:ext cx="9084468" cy="365125"/>
          </a:xfrm>
        </p:spPr>
        <p:txBody>
          <a:bodyPr/>
          <a:lstStyle/>
          <a:p>
            <a:r>
              <a:rPr lang="it-IT"/>
              <a:t>Corso Excel Base | Sessione 1: Introduzione</a:t>
            </a: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5C2590E-E2D3-EF11-C6AF-71630F4E41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7</a:t>
            </a:fld>
            <a:endParaRPr lang="it-IT" dirty="0"/>
          </a:p>
        </p:txBody>
      </p:sp>
      <p:graphicFrame>
        <p:nvGraphicFramePr>
          <p:cNvPr id="11" name="Segnaposto contenuto 5">
            <a:extLst>
              <a:ext uri="{FF2B5EF4-FFF2-40B4-BE49-F238E27FC236}">
                <a16:creationId xmlns:a16="http://schemas.microsoft.com/office/drawing/2014/main" id="{F12B276B-5646-62D0-3877-62CBDB7A3DA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9299483"/>
              </p:ext>
            </p:extLst>
          </p:nvPr>
        </p:nvGraphicFramePr>
        <p:xfrm>
          <a:off x="488156" y="1700217"/>
          <a:ext cx="11215688" cy="4457697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116175">
                  <a:extLst>
                    <a:ext uri="{9D8B030D-6E8A-4147-A177-3AD203B41FA5}">
                      <a16:colId xmlns:a16="http://schemas.microsoft.com/office/drawing/2014/main" val="28580"/>
                    </a:ext>
                  </a:extLst>
                </a:gridCol>
                <a:gridCol w="3672653">
                  <a:extLst>
                    <a:ext uri="{9D8B030D-6E8A-4147-A177-3AD203B41FA5}">
                      <a16:colId xmlns:a16="http://schemas.microsoft.com/office/drawing/2014/main" val="1669593498"/>
                    </a:ext>
                  </a:extLst>
                </a:gridCol>
                <a:gridCol w="6426860">
                  <a:extLst>
                    <a:ext uri="{9D8B030D-6E8A-4147-A177-3AD203B41FA5}">
                      <a16:colId xmlns:a16="http://schemas.microsoft.com/office/drawing/2014/main" val="2321157493"/>
                    </a:ext>
                  </a:extLst>
                </a:gridCol>
              </a:tblGrid>
              <a:tr h="346060">
                <a:tc>
                  <a:txBody>
                    <a:bodyPr/>
                    <a:lstStyle/>
                    <a:p>
                      <a:pPr algn="l"/>
                      <a:r>
                        <a:rPr lang="it-IT" sz="1600" b="1" dirty="0">
                          <a:solidFill>
                            <a:srgbClr val="393939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ESTENSIONE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600" b="1" dirty="0">
                          <a:solidFill>
                            <a:srgbClr val="393939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FORMATO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600" b="1" dirty="0">
                          <a:solidFill>
                            <a:srgbClr val="393939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DESCRIZIONE</a:t>
                      </a: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1392646841"/>
                  </a:ext>
                </a:extLst>
              </a:tr>
              <a:tr h="742547">
                <a:tc>
                  <a:txBody>
                    <a:bodyPr/>
                    <a:lstStyle/>
                    <a:p>
                      <a:pPr fontAlgn="t"/>
                      <a:r>
                        <a:rPr lang="it-IT" sz="16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.</a:t>
                      </a:r>
                      <a:r>
                        <a:rPr lang="it-IT" sz="1600" dirty="0" err="1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xlsx</a:t>
                      </a:r>
                      <a:endParaRPr lang="it-IT" sz="1600" dirty="0">
                        <a:solidFill>
                          <a:srgbClr val="1E1E1E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it-IT" sz="16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Cartella di lavoro di Excel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it-IT" sz="16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Il formato di file predefinito di Excel.</a:t>
                      </a:r>
                    </a:p>
                    <a:p>
                      <a:pPr fontAlgn="t"/>
                      <a:r>
                        <a:rPr lang="it-IT" sz="16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Non consente di memorizzare macro.</a:t>
                      </a: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3126106267"/>
                  </a:ext>
                </a:extLst>
              </a:tr>
              <a:tr h="632070">
                <a:tc>
                  <a:txBody>
                    <a:bodyPr/>
                    <a:lstStyle/>
                    <a:p>
                      <a:pPr fontAlgn="t"/>
                      <a:r>
                        <a:rPr lang="it-IT" sz="16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.</a:t>
                      </a:r>
                      <a:r>
                        <a:rPr lang="it-IT" sz="1600" dirty="0" err="1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xlsm</a:t>
                      </a:r>
                      <a:endParaRPr lang="it-IT" sz="1600" dirty="0">
                        <a:solidFill>
                          <a:srgbClr val="1E1E1E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it-IT" sz="16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Cartella di lavoro di Excel con attivazione macro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it-IT" sz="16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Il formato di file di Excel con attivazione macro.</a:t>
                      </a:r>
                    </a:p>
                    <a:p>
                      <a:pPr fontAlgn="t"/>
                      <a:r>
                        <a:rPr lang="it-IT" sz="16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Consente di memorizzare macro.</a:t>
                      </a: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2890013813"/>
                  </a:ext>
                </a:extLst>
              </a:tr>
              <a:tr h="346060">
                <a:tc>
                  <a:txBody>
                    <a:bodyPr/>
                    <a:lstStyle/>
                    <a:p>
                      <a:pPr fontAlgn="t"/>
                      <a:r>
                        <a:rPr lang="it-IT" sz="16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.</a:t>
                      </a:r>
                      <a:r>
                        <a:rPr lang="it-IT" sz="1600" dirty="0" err="1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xlsb</a:t>
                      </a:r>
                      <a:endParaRPr lang="it-IT" sz="1600" dirty="0">
                        <a:solidFill>
                          <a:srgbClr val="1E1E1E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it-IT" sz="160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Cartella di lavoro binaria di Excel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it-IT" sz="16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Il formato di file binario di Excel.</a:t>
                      </a: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3292342123"/>
                  </a:ext>
                </a:extLst>
              </a:tr>
              <a:tr h="597740">
                <a:tc>
                  <a:txBody>
                    <a:bodyPr/>
                    <a:lstStyle/>
                    <a:p>
                      <a:pPr fontAlgn="t"/>
                      <a:r>
                        <a:rPr lang="it-IT" sz="16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.</a:t>
                      </a:r>
                      <a:r>
                        <a:rPr lang="it-IT" sz="1600" dirty="0" err="1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xltx</a:t>
                      </a:r>
                      <a:endParaRPr lang="it-IT" sz="1600" dirty="0">
                        <a:solidFill>
                          <a:srgbClr val="1E1E1E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it-IT" sz="160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Modello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it-IT" sz="16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Il formato di file predefinito per un modello di Excel.</a:t>
                      </a:r>
                    </a:p>
                    <a:p>
                      <a:pPr fontAlgn="t"/>
                      <a:r>
                        <a:rPr lang="it-IT" sz="16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Non consente di memorizzare macro.</a:t>
                      </a: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2922702273"/>
                  </a:ext>
                </a:extLst>
              </a:tr>
              <a:tr h="597740">
                <a:tc>
                  <a:txBody>
                    <a:bodyPr/>
                    <a:lstStyle/>
                    <a:p>
                      <a:pPr fontAlgn="t"/>
                      <a:r>
                        <a:rPr lang="it-IT" sz="16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.</a:t>
                      </a:r>
                      <a:r>
                        <a:rPr lang="it-IT" sz="1600" dirty="0" err="1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xltm</a:t>
                      </a:r>
                      <a:endParaRPr lang="it-IT" sz="1600" dirty="0">
                        <a:solidFill>
                          <a:srgbClr val="1E1E1E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it-IT" sz="160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Modello (codice)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it-IT" sz="16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Il formato di file con attivazione macro per un modello di Excel.</a:t>
                      </a:r>
                    </a:p>
                    <a:p>
                      <a:pPr fontAlgn="t"/>
                      <a:r>
                        <a:rPr lang="it-IT" sz="16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Consente di memorizzare macro.</a:t>
                      </a: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4018055373"/>
                  </a:ext>
                </a:extLst>
              </a:tr>
              <a:tr h="597740">
                <a:tc>
                  <a:txBody>
                    <a:bodyPr/>
                    <a:lstStyle/>
                    <a:p>
                      <a:pPr fontAlgn="t"/>
                      <a:r>
                        <a:rPr lang="it-IT" sz="16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.</a:t>
                      </a:r>
                      <a:r>
                        <a:rPr lang="it-IT" sz="1600" dirty="0" err="1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xls</a:t>
                      </a:r>
                      <a:endParaRPr lang="it-IT" sz="1600" dirty="0">
                        <a:solidFill>
                          <a:srgbClr val="1E1E1E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it-IT" sz="16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Cartella di lavoro di Excel 97 – Excel 2003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it-IT" sz="16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Il formato di file compatibile con le vecchie versioni di Excel (fino a Excel 2003).</a:t>
                      </a: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1014704763"/>
                  </a:ext>
                </a:extLst>
              </a:tr>
              <a:tr h="597740">
                <a:tc>
                  <a:txBody>
                    <a:bodyPr/>
                    <a:lstStyle/>
                    <a:p>
                      <a:pPr fontAlgn="t"/>
                      <a:r>
                        <a:rPr lang="it-IT" sz="16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.</a:t>
                      </a:r>
                      <a:r>
                        <a:rPr lang="it-IT" sz="1600" dirty="0" err="1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xlt</a:t>
                      </a:r>
                      <a:endParaRPr lang="it-IT" sz="1600" dirty="0">
                        <a:solidFill>
                          <a:srgbClr val="1E1E1E"/>
                        </a:solidFill>
                        <a:effectLst/>
                        <a:latin typeface="Calibri Light" panose="020F0302020204030204" pitchFamily="34" charset="0"/>
                        <a:ea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s-ES" sz="16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Modello Excel 97 – Excel 2003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it-IT" sz="1600" dirty="0">
                          <a:solidFill>
                            <a:srgbClr val="1E1E1E"/>
                          </a:solidFill>
                          <a:effectLst/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Il formato di file per un modello di Excel compatibile con le vecchie versioni di Excel (fino a Excel 2003).</a:t>
                      </a: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20862145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49916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C4B13F-DF41-CC41-7B6E-98BC3670F6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2CAAFF8-56DE-724C-A273-F8DB249D10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>
                <a:uFill>
                  <a:solidFill>
                    <a:srgbClr val="EA3537"/>
                  </a:solidFill>
                </a:uFill>
              </a:rPr>
              <a:t>Aprire un Excel</a:t>
            </a:r>
          </a:p>
          <a:p>
            <a:r>
              <a:rPr lang="it-IT" dirty="0"/>
              <a:t>Formati di file</a:t>
            </a:r>
          </a:p>
          <a:p>
            <a:r>
              <a:rPr lang="it-IT" u="sng" dirty="0">
                <a:uFill>
                  <a:solidFill>
                    <a:srgbClr val="EA3537"/>
                  </a:solidFill>
                </a:uFill>
              </a:rPr>
              <a:t>Ambiente di lavoro</a:t>
            </a:r>
          </a:p>
          <a:p>
            <a:r>
              <a:rPr lang="it-IT" dirty="0"/>
              <a:t>La cella</a:t>
            </a:r>
          </a:p>
          <a:p>
            <a:r>
              <a:rPr lang="it-IT" dirty="0"/>
              <a:t>Il foglio di lavoro</a:t>
            </a:r>
          </a:p>
          <a:p>
            <a:r>
              <a:rPr lang="it-IT" dirty="0"/>
              <a:t>Data input</a:t>
            </a:r>
          </a:p>
          <a:p>
            <a:r>
              <a:rPr lang="it-IT" dirty="0"/>
              <a:t>Opzioni di Excel</a:t>
            </a:r>
          </a:p>
          <a:p>
            <a:r>
              <a:rPr lang="it-IT" dirty="0"/>
              <a:t>Guida di Excel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8A1F7E0-E2E4-D00E-E6B2-2D0249676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8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7BC520F9-BF89-54C1-437F-1D241DC082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Agenda</a:t>
            </a:r>
          </a:p>
        </p:txBody>
      </p:sp>
      <p:sp>
        <p:nvSpPr>
          <p:cNvPr id="13" name="Segnaposto piè di pagina 12">
            <a:extLst>
              <a:ext uri="{FF2B5EF4-FFF2-40B4-BE49-F238E27FC236}">
                <a16:creationId xmlns:a16="http://schemas.microsoft.com/office/drawing/2014/main" id="{E198F1E3-B06A-F4D6-6AAF-C3995AC52B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1: Introduzione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206012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CBD096AD-00BD-285F-B2FB-286B06344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Barra di accesso rapido</a:t>
            </a: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B5161EDF-3106-42C4-B12E-FCF5DBD0EF32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800" dirty="0"/>
              <a:t>Accesso rapido ad alcuni comandi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800" dirty="0"/>
              <a:t>Personalizzabile da: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      "Personalizza barra di accesso rapido"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"File" &gt; "Opzioni" &gt; "Barra di accesso rapido"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1800" dirty="0"/>
          </a:p>
        </p:txBody>
      </p:sp>
      <p:pic>
        <p:nvPicPr>
          <p:cNvPr id="9" name="Segnaposto immagine 8" descr="Immagine che contiene testo, schermata, software, schermo&#10;&#10;Descrizione generata automaticamente">
            <a:extLst>
              <a:ext uri="{FF2B5EF4-FFF2-40B4-BE49-F238E27FC236}">
                <a16:creationId xmlns:a16="http://schemas.microsoft.com/office/drawing/2014/main" id="{A6E743DD-FD21-A50E-00C6-966C9E80FE93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" b="65"/>
          <a:stretch>
            <a:fillRect/>
          </a:stretch>
        </p:blipFill>
        <p:spPr/>
      </p:pic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F78A41AA-7A60-7ED7-455C-03A292BC9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Base | Sessione 1: Introduzione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678D075-45A9-9868-3B5F-2CDDA07F3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9</a:t>
            </a:fld>
            <a:endParaRPr lang="it-IT" dirty="0"/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91CB4ED1-438A-DD8E-4460-677E24F61D8E}"/>
              </a:ext>
            </a:extLst>
          </p:cNvPr>
          <p:cNvSpPr/>
          <p:nvPr/>
        </p:nvSpPr>
        <p:spPr>
          <a:xfrm>
            <a:off x="6464894" y="811850"/>
            <a:ext cx="2486826" cy="213645"/>
          </a:xfrm>
          <a:prstGeom prst="rect">
            <a:avLst/>
          </a:prstGeom>
          <a:noFill/>
          <a:ln>
            <a:solidFill>
              <a:srgbClr val="EA353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2" name="Elemento grafico 11" descr="Accento circonflesso verso il basso con riempimento a tinta unita">
            <a:extLst>
              <a:ext uri="{FF2B5EF4-FFF2-40B4-BE49-F238E27FC236}">
                <a16:creationId xmlns:a16="http://schemas.microsoft.com/office/drawing/2014/main" id="{A2D11CAF-DE6C-21AC-6529-ED95A5D6C7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60558" y="2378216"/>
            <a:ext cx="187200" cy="18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3976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o">
  <a:themeElements>
    <a:clrScheme name="Circuito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o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o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ruppo La Villa_20240606_Permessi_v01.pptx" id="{F33675D3-5DA9-4260-8CC1-B0F2F12E5275}" vid="{B699794D-BDC2-422B-9FBD-097CED321083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Reactive_Template PPTX</Template>
  <TotalTime>4254</TotalTime>
  <Words>1675</Words>
  <Application>Microsoft Office PowerPoint</Application>
  <PresentationFormat>Widescreen</PresentationFormat>
  <Paragraphs>362</Paragraphs>
  <Slides>34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34</vt:i4>
      </vt:variant>
    </vt:vector>
  </HeadingPairs>
  <TitlesOfParts>
    <vt:vector size="39" baseType="lpstr">
      <vt:lpstr>Aptos</vt:lpstr>
      <vt:lpstr>Arial</vt:lpstr>
      <vt:lpstr>Calibri</vt:lpstr>
      <vt:lpstr>Calibri Light</vt:lpstr>
      <vt:lpstr>Circuito</vt:lpstr>
      <vt:lpstr>Corso Excel Base</vt:lpstr>
      <vt:lpstr>Programma del Corso</vt:lpstr>
      <vt:lpstr>Agenda</vt:lpstr>
      <vt:lpstr>Agenda</vt:lpstr>
      <vt:lpstr>Aprire un Excel</vt:lpstr>
      <vt:lpstr>Agenda</vt:lpstr>
      <vt:lpstr>Formati di file</vt:lpstr>
      <vt:lpstr>Agenda</vt:lpstr>
      <vt:lpstr>Barra di accesso rapido</vt:lpstr>
      <vt:lpstr>Menu</vt:lpstr>
      <vt:lpstr>Casella nome</vt:lpstr>
      <vt:lpstr>Barra della formula</vt:lpstr>
      <vt:lpstr>Area di lavoro</vt:lpstr>
      <vt:lpstr>Visualizzazioni e zoom</vt:lpstr>
      <vt:lpstr>Barra di stato</vt:lpstr>
      <vt:lpstr>Menu contestuale</vt:lpstr>
      <vt:lpstr>Agenda</vt:lpstr>
      <vt:lpstr>Indicizzazione</vt:lpstr>
      <vt:lpstr>Estremi del foglio</vt:lpstr>
      <vt:lpstr>Agenda</vt:lpstr>
      <vt:lpstr>Il foglio di lavoro</vt:lpstr>
      <vt:lpstr>Agenda</vt:lpstr>
      <vt:lpstr>Cosa può contenere una cella</vt:lpstr>
      <vt:lpstr>Ridimensionare righe e colonne</vt:lpstr>
      <vt:lpstr>Copia e incolla</vt:lpstr>
      <vt:lpstr>Spostare e trascinare</vt:lpstr>
      <vt:lpstr>Riempimento automatico</vt:lpstr>
      <vt:lpstr>Trova e seleziona</vt:lpstr>
      <vt:lpstr>Ordinare i dati</vt:lpstr>
      <vt:lpstr>Agenda</vt:lpstr>
      <vt:lpstr>Opzioni di Excel</vt:lpstr>
      <vt:lpstr>Agenda</vt:lpstr>
      <vt:lpstr>Guida di Excel</vt:lpstr>
      <vt:lpstr>Grazie per l'attenzione</vt:lpstr>
    </vt:vector>
  </TitlesOfParts>
  <Company>Reactive S.r.l.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Corso Excel Base | Sessione 1</dc:title>
  <dc:creator>Alberto Pozzi</dc:creator>
  <cp:lastModifiedBy>Alberto Pozzi</cp:lastModifiedBy>
  <cp:revision>11</cp:revision>
  <dcterms:created xsi:type="dcterms:W3CDTF">2024-10-30T03:17:33Z</dcterms:created>
  <dcterms:modified xsi:type="dcterms:W3CDTF">2024-11-04T08:01:30Z</dcterms:modified>
</cp:coreProperties>
</file>